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71" r:id="rId6"/>
    <p:sldId id="265" r:id="rId7"/>
    <p:sldId id="268" r:id="rId8"/>
    <p:sldId id="269" r:id="rId9"/>
    <p:sldId id="272" r:id="rId10"/>
    <p:sldId id="273" r:id="rId11"/>
    <p:sldId id="261" r:id="rId12"/>
    <p:sldId id="264" r:id="rId13"/>
    <p:sldId id="266" r:id="rId14"/>
    <p:sldId id="274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Juel Mortensen" initials="MJM" lastIdx="1" clrIdx="0">
    <p:extLst>
      <p:ext uri="{19B8F6BF-5375-455C-9EA6-DF929625EA0E}">
        <p15:presenceInfo xmlns:p15="http://schemas.microsoft.com/office/powerpoint/2012/main" userId="S::mj@finansforbundet.dk::4c147f2f-7fbd-40bb-abd3-80f0b4b45f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3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102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806C48BB-4A63-4A90-B2FD-867287D098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>
              <a:solidFill>
                <a:srgbClr val="0019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1C51F93-47F1-47D4-924C-176AD79113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B2A7C-6135-45F0-9ECA-8C5102577C39}" type="datetimeFigureOut">
              <a:rPr lang="da-DK" smtClean="0">
                <a:latin typeface="Arial" panose="020B0604020202020204" pitchFamily="34" charset="0"/>
                <a:cs typeface="Arial" panose="020B0604020202020204" pitchFamily="34" charset="0"/>
              </a:rPr>
              <a:t>21-02-2023</a:t>
            </a:fld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253530B-A5EA-4A44-82F0-C4391EBF7A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39BB854-AA0E-4D59-A8B5-6E7B5B5A9D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23520-170F-45CF-A2DA-FD5614B92869}" type="slidenum">
              <a:rPr lang="da-DK" smtClean="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071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4FE394E-63E0-48C0-A7DE-1735F7C49101}" type="datetimeFigureOut">
              <a:rPr lang="da-DK" smtClean="0"/>
              <a:pPr/>
              <a:t>21-02-2023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6F891D-1D96-456C-99DE-6FF75A310EB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2828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6800"/>
              </a:lnSpc>
              <a:defRPr sz="6500"/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8D4223-0F1B-4E05-8C88-3A3C2027E55E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511523" y="6498000"/>
            <a:ext cx="9168954" cy="180492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A02205D-50EE-40B2-AE8B-1B0723B7F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342486" cy="576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E7EAA58-EA3A-498F-8882-0FF066CD5D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00" y="396000"/>
            <a:ext cx="1231200" cy="13463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48B27CF-E881-4DC6-AF41-2BD18179865E}"/>
              </a:ext>
            </a:extLst>
          </p:cNvPr>
          <p:cNvSpPr txBox="1"/>
          <p:nvPr userDrawn="1"/>
        </p:nvSpPr>
        <p:spPr>
          <a:xfrm>
            <a:off x="-1397479" y="0"/>
            <a:ext cx="121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baggrundsfarve, overskrift og undertitel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2801641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el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080000"/>
            <a:ext cx="73872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1965"/>
                </a:solidFill>
              </a:defRPr>
            </a:lvl1pPr>
            <a:lvl2pPr marL="288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2pPr>
            <a:lvl3pPr marL="576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3pPr>
            <a:lvl4pPr marL="864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4pPr>
            <a:lvl5pPr marL="1152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069E749-0D94-4B40-9493-5D2B9A91E77F}"/>
              </a:ext>
            </a:extLst>
          </p:cNvPr>
          <p:cNvSpPr txBox="1"/>
          <p:nvPr userDrawn="1"/>
        </p:nvSpPr>
        <p:spPr>
          <a:xfrm>
            <a:off x="-1397479" y="0"/>
            <a:ext cx="127438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felt til valgfrit element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Skal der vises et større element – vælges layoutet ”Element u/tekst”</a:t>
            </a:r>
          </a:p>
          <a:p>
            <a:endParaRPr lang="da-DK" sz="1100" b="0" dirty="0">
              <a:solidFill>
                <a:schemeClr val="accent2"/>
              </a:solidFill>
            </a:endParaRP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D228619-7AD1-4B3C-8594-2DBB998BA5A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64800" y="1980000"/>
            <a:ext cx="4744800" cy="423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36810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lement u/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080000"/>
            <a:ext cx="73872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DA9DB07-933E-4F50-854B-530ABB65A855}"/>
              </a:ext>
            </a:extLst>
          </p:cNvPr>
          <p:cNvSpPr txBox="1"/>
          <p:nvPr userDrawn="1"/>
        </p:nvSpPr>
        <p:spPr>
          <a:xfrm>
            <a:off x="-1397479" y="0"/>
            <a:ext cx="1397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felt til diagram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Skal der skrives tekst til elementet – vælges layoutet ”Tekst + element”</a:t>
            </a:r>
          </a:p>
          <a:p>
            <a:endParaRPr lang="da-DK" sz="1100" b="0" dirty="0">
              <a:solidFill>
                <a:schemeClr val="accent2"/>
              </a:solidFill>
            </a:endParaRP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82609D1-E96A-40F7-ADD6-628D5CD303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9499" y="1980000"/>
            <a:ext cx="10029600" cy="423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024209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+ vide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4" name="Pladsholder til medieklip 3">
            <a:extLst>
              <a:ext uri="{FF2B5EF4-FFF2-40B4-BE49-F238E27FC236}">
                <a16:creationId xmlns:a16="http://schemas.microsoft.com/office/drawing/2014/main" id="{4BE0A61E-C3E8-4AA6-A6F6-5EFBCE1D63E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079500" y="1980000"/>
            <a:ext cx="7387200" cy="4230000"/>
          </a:xfr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C880CEE-1C13-4651-AFF8-73834D3D9C8C}"/>
              </a:ext>
            </a:extLst>
          </p:cNvPr>
          <p:cNvSpPr txBox="1"/>
          <p:nvPr userDrawn="1"/>
        </p:nvSpPr>
        <p:spPr>
          <a:xfrm>
            <a:off x="-1397479" y="0"/>
            <a:ext cx="1274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 og videofelt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Den video du indsætter fylder pladsholderen.</a:t>
            </a:r>
          </a:p>
        </p:txBody>
      </p:sp>
    </p:spTree>
    <p:extLst>
      <p:ext uri="{BB962C8B-B14F-4D97-AF65-F5344CB8AC3E}">
        <p14:creationId xmlns:p14="http://schemas.microsoft.com/office/powerpoint/2010/main" val="1037951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- fuld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4" name="Pladsholder til medieklip 3">
            <a:extLst>
              <a:ext uri="{FF2B5EF4-FFF2-40B4-BE49-F238E27FC236}">
                <a16:creationId xmlns:a16="http://schemas.microsoft.com/office/drawing/2014/main" id="{4BE0A61E-C3E8-4AA6-A6F6-5EFBCE1D63E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89600" cy="6858000"/>
          </a:xfrm>
        </p:spPr>
        <p:txBody>
          <a:bodyPr/>
          <a:lstStyle/>
          <a:p>
            <a:r>
              <a:rPr lang="da-DK"/>
              <a:t>Klik på ikonet for at tilføje et medie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1E66E48-BC9F-4E17-A811-E690074C05B6}"/>
              </a:ext>
            </a:extLst>
          </p:cNvPr>
          <p:cNvSpPr txBox="1"/>
          <p:nvPr userDrawn="1"/>
        </p:nvSpPr>
        <p:spPr>
          <a:xfrm>
            <a:off x="-1397479" y="0"/>
            <a:ext cx="127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Videoen fylder hele </a:t>
            </a:r>
            <a:r>
              <a:rPr lang="da-DK" sz="900" b="0" dirty="0" err="1">
                <a:solidFill>
                  <a:schemeClr val="accent2"/>
                </a:solidFill>
              </a:rPr>
              <a:t>slidet</a:t>
            </a:r>
            <a:r>
              <a:rPr lang="da-DK" sz="900" b="0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0144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_id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1" y="2430000"/>
            <a:ext cx="9143999" cy="1800000"/>
          </a:xfrm>
        </p:spPr>
        <p:txBody>
          <a:bodyPr anchor="ctr" anchorCtr="1"/>
          <a:lstStyle>
            <a:lvl1pPr algn="ctr">
              <a:lnSpc>
                <a:spcPts val="5300"/>
              </a:lnSpc>
              <a:defRPr sz="5000"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i én eller to linjer</a:t>
            </a:r>
          </a:p>
        </p:txBody>
      </p:sp>
      <p:pic>
        <p:nvPicPr>
          <p:cNvPr id="6" name="Billede 5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081D9564-03BD-4183-91E0-48ADE41F36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BB5BAB5-4944-49F3-A4A2-4F7506833D86}"/>
              </a:ext>
            </a:extLst>
          </p:cNvPr>
          <p:cNvSpPr txBox="1"/>
          <p:nvPr userDrawn="1"/>
        </p:nvSpPr>
        <p:spPr>
          <a:xfrm>
            <a:off x="-1415561" y="0"/>
            <a:ext cx="12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baggrunds- grafik og overskrift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1503863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_Vid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1" y="2430000"/>
            <a:ext cx="9143999" cy="1800000"/>
          </a:xfrm>
        </p:spPr>
        <p:txBody>
          <a:bodyPr anchor="ctr" anchorCtr="1"/>
          <a:lstStyle>
            <a:lvl1pPr algn="ctr">
              <a:lnSpc>
                <a:spcPts val="5300"/>
              </a:lnSpc>
              <a:defRPr sz="5000"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i én eller to linjer</a:t>
            </a:r>
          </a:p>
        </p:txBody>
      </p:sp>
      <p:pic>
        <p:nvPicPr>
          <p:cNvPr id="6" name="Billede 5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081D9564-03BD-4183-91E0-48ADE41F36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64D83623-5A7C-46FB-A9B9-08D3AF74262C}"/>
              </a:ext>
            </a:extLst>
          </p:cNvPr>
          <p:cNvSpPr txBox="1"/>
          <p:nvPr userDrawn="1"/>
        </p:nvSpPr>
        <p:spPr>
          <a:xfrm>
            <a:off x="-1415561" y="0"/>
            <a:ext cx="12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baggrunds- grafik og overskrift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3385995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_F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1" y="2430000"/>
            <a:ext cx="9143999" cy="1800000"/>
          </a:xfrm>
        </p:spPr>
        <p:txBody>
          <a:bodyPr anchor="ctr" anchorCtr="1"/>
          <a:lstStyle>
            <a:lvl1pPr algn="ctr">
              <a:lnSpc>
                <a:spcPts val="53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i én eller to linjer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81D9564-03BD-4183-91E0-48ADE41F36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000" y="360000"/>
            <a:ext cx="235459" cy="39599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1DDAB5D-50CA-4D81-90A9-C7F1B27AED3D}"/>
              </a:ext>
            </a:extLst>
          </p:cNvPr>
          <p:cNvSpPr txBox="1"/>
          <p:nvPr userDrawn="1"/>
        </p:nvSpPr>
        <p:spPr>
          <a:xfrm>
            <a:off x="-1415561" y="0"/>
            <a:ext cx="12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baggrunds- grafik og overskrift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1804289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_fuld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5300"/>
              </a:lnSpc>
              <a:defRPr sz="5000"/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17" name="Pladsholder til billede 16">
            <a:extLst>
              <a:ext uri="{FF2B5EF4-FFF2-40B4-BE49-F238E27FC236}">
                <a16:creationId xmlns:a16="http://schemas.microsoft.com/office/drawing/2014/main" id="{7B09BBE5-4447-4617-B001-8FABBEBC61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89600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40B71F0E-9797-491E-A2D3-123CFCD1A7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6000" y="360000"/>
            <a:ext cx="2340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BB51C28-DF2B-479A-B56E-8C7C7F9B0209}"/>
              </a:ext>
            </a:extLst>
          </p:cNvPr>
          <p:cNvSpPr txBox="1"/>
          <p:nvPr userDrawn="1"/>
        </p:nvSpPr>
        <p:spPr>
          <a:xfrm>
            <a:off x="-1468316" y="0"/>
            <a:ext cx="128367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Indsæt fuldside billede ved klik på billede ikon midt på siden.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Dernæst højreklik og vælg ”flyt bagest”.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Logo og overskrift har fast placering og skriftstørrelse. Vælg derfor et foto, som egner sig til at have en overskrift i midten.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Er der brug for at skifte logomærket (F’et) øverst på siden, fordi billedet er for mørkt/lyst – se vejledning.</a:t>
            </a:r>
          </a:p>
        </p:txBody>
      </p:sp>
    </p:spTree>
    <p:extLst>
      <p:ext uri="{BB962C8B-B14F-4D97-AF65-F5344CB8AC3E}">
        <p14:creationId xmlns:p14="http://schemas.microsoft.com/office/powerpoint/2010/main" val="258841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6800"/>
              </a:lnSpc>
              <a:defRPr sz="6500"/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8D4223-0F1B-4E05-8C88-3A3C2027E55E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511523" y="6498000"/>
            <a:ext cx="9168954" cy="180492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A02205D-50EE-40B2-AE8B-1B0723B7F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342486" cy="576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E7EAA58-EA3A-498F-8882-0FF066CD5D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00" y="396000"/>
            <a:ext cx="1231200" cy="13463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48B27CF-E881-4DC6-AF41-2BD18179865E}"/>
              </a:ext>
            </a:extLst>
          </p:cNvPr>
          <p:cNvSpPr txBox="1"/>
          <p:nvPr userDrawn="1"/>
        </p:nvSpPr>
        <p:spPr>
          <a:xfrm>
            <a:off x="-1397479" y="0"/>
            <a:ext cx="121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baggrundsfarve, overskrift og undertitel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1980508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6800"/>
              </a:lnSpc>
              <a:defRPr sz="6500"/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8D4223-0F1B-4E05-8C88-3A3C2027E55E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511523" y="6498000"/>
            <a:ext cx="9168954" cy="180492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A02205D-50EE-40B2-AE8B-1B0723B7F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342486" cy="576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E7EAA58-EA3A-498F-8882-0FF066CD5D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00" y="396000"/>
            <a:ext cx="1231200" cy="13463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48B27CF-E881-4DC6-AF41-2BD18179865E}"/>
              </a:ext>
            </a:extLst>
          </p:cNvPr>
          <p:cNvSpPr txBox="1"/>
          <p:nvPr userDrawn="1"/>
        </p:nvSpPr>
        <p:spPr>
          <a:xfrm>
            <a:off x="-1397479" y="0"/>
            <a:ext cx="121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baggrundsfarve, overskrift og undertitel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243532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v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6800"/>
              </a:lnSpc>
              <a:defRPr sz="6500"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8D4223-0F1B-4E05-8C88-3A3C2027E55E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511523" y="6498000"/>
            <a:ext cx="9168954" cy="180492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rgbClr val="00196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A02205D-50EE-40B2-AE8B-1B0723B7F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197" y="360000"/>
            <a:ext cx="342091" cy="576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E7EAA58-EA3A-498F-8882-0FF066CD5D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6828" y="396000"/>
            <a:ext cx="1222343" cy="13463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48B27CF-E881-4DC6-AF41-2BD18179865E}"/>
              </a:ext>
            </a:extLst>
          </p:cNvPr>
          <p:cNvSpPr txBox="1"/>
          <p:nvPr userDrawn="1"/>
        </p:nvSpPr>
        <p:spPr>
          <a:xfrm>
            <a:off x="-1397479" y="0"/>
            <a:ext cx="121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baggrundsfarve, overskrift og undertitel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123034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sobje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080000"/>
            <a:ext cx="73872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DA9DB07-933E-4F50-854B-530ABB65A855}"/>
              </a:ext>
            </a:extLst>
          </p:cNvPr>
          <p:cNvSpPr txBox="1"/>
          <p:nvPr userDrawn="1"/>
        </p:nvSpPr>
        <p:spPr>
          <a:xfrm>
            <a:off x="-1397479" y="0"/>
            <a:ext cx="1397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felt til diagram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Skal der skrives tekst til elementet – vælges layoutet ”Tekst + element”</a:t>
            </a:r>
          </a:p>
          <a:p>
            <a:endParaRPr lang="da-DK" sz="1100" b="0" dirty="0">
              <a:solidFill>
                <a:schemeClr val="accent2"/>
              </a:solidFill>
            </a:endParaRP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82609D1-E96A-40F7-ADD6-628D5CD303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9499" y="1980000"/>
            <a:ext cx="10029600" cy="423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25058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dsi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6800"/>
              </a:lnSpc>
              <a:defRPr sz="6500"/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17" name="Pladsholder til billede 16">
            <a:extLst>
              <a:ext uri="{FF2B5EF4-FFF2-40B4-BE49-F238E27FC236}">
                <a16:creationId xmlns:a16="http://schemas.microsoft.com/office/drawing/2014/main" id="{7B09BBE5-4447-4617-B001-8FABBEBC61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8D4223-0F1B-4E05-8C88-3A3C2027E55E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511523" y="6498000"/>
            <a:ext cx="9168954" cy="180492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40B71F0E-9797-491E-A2D3-123CFCD1A7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6000" y="360000"/>
            <a:ext cx="2340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5" name="Pladsholder til billede 14">
            <a:extLst>
              <a:ext uri="{FF2B5EF4-FFF2-40B4-BE49-F238E27FC236}">
                <a16:creationId xmlns:a16="http://schemas.microsoft.com/office/drawing/2014/main" id="{71BD29BF-6D8F-4733-851D-8ED621B062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62400" y="360000"/>
            <a:ext cx="1231200" cy="1332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8AD31EA2-3AC1-4073-BCB1-F59A20C5BD97}"/>
              </a:ext>
            </a:extLst>
          </p:cNvPr>
          <p:cNvSpPr txBox="1"/>
          <p:nvPr userDrawn="1"/>
        </p:nvSpPr>
        <p:spPr>
          <a:xfrm>
            <a:off x="-1468316" y="0"/>
            <a:ext cx="1283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Indsæt fuldside billede ved klik på billede ikon midt på siden.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Dernæst højreklik og vælg ”flyt bagest”.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Logo, undertitel og overskrift har fast placering og skriftstørrelse. Vælg derfor et foto, som egner sig til at have en overskrift i midten.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Er der brug for at skifte logomærket (F’et) eller ”Finansforbundet” øverst på siden fordi billedet er for mørkt/lyst – se vejledning.</a:t>
            </a:r>
          </a:p>
        </p:txBody>
      </p:sp>
    </p:spTree>
    <p:extLst>
      <p:ext uri="{BB962C8B-B14F-4D97-AF65-F5344CB8AC3E}">
        <p14:creationId xmlns:p14="http://schemas.microsoft.com/office/powerpoint/2010/main" val="273027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980000"/>
            <a:ext cx="7387200" cy="4230000"/>
          </a:xfrm>
        </p:spPr>
        <p:txBody>
          <a:bodyPr/>
          <a:lstStyle>
            <a:lvl1pPr marL="288000" indent="-28800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1965"/>
                </a:solidFill>
              </a:defRPr>
            </a:lvl1pPr>
            <a:lvl2pPr marL="0" indent="-28800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defRPr lang="da-DK" sz="2400" kern="1200" dirty="0">
                <a:solidFill>
                  <a:srgbClr val="0019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-28800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rgbClr val="001965"/>
                </a:solidFill>
              </a:defRPr>
            </a:lvl3pPr>
            <a:lvl4pPr marL="0" indent="-28800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rgbClr val="001965"/>
                </a:solidFill>
              </a:defRPr>
            </a:lvl4pPr>
            <a:lvl5pPr marL="0" indent="-28800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rgbClr val="001965"/>
                </a:solidFill>
              </a:defRPr>
            </a:lvl5pPr>
          </a:lstStyle>
          <a:p>
            <a:pPr lvl="0"/>
            <a:r>
              <a:rPr lang="da-DK" dirty="0"/>
              <a:t>Bullet agenda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A20AA485-9A70-4707-A699-8AE8DEC27753}"/>
              </a:ext>
            </a:extLst>
          </p:cNvPr>
          <p:cNvSpPr txBox="1"/>
          <p:nvPr userDrawn="1"/>
        </p:nvSpPr>
        <p:spPr>
          <a:xfrm>
            <a:off x="-1397479" y="0"/>
            <a:ext cx="1274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 og tekstfelt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</p:txBody>
      </p:sp>
    </p:spTree>
    <p:extLst>
      <p:ext uri="{BB962C8B-B14F-4D97-AF65-F5344CB8AC3E}">
        <p14:creationId xmlns:p14="http://schemas.microsoft.com/office/powerpoint/2010/main" val="657258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kelt tekstbok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7387200" cy="423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rgbClr val="001965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rgbClr val="001965"/>
              </a:buClr>
              <a:buFont typeface="Arial" panose="020B0604020202020204" pitchFamily="34" charset="0"/>
              <a:buNone/>
              <a:defRPr>
                <a:solidFill>
                  <a:srgbClr val="001965"/>
                </a:solidFill>
              </a:defRPr>
            </a:lvl2pPr>
            <a:lvl3pPr marL="288000" indent="0">
              <a:spcBef>
                <a:spcPts val="0"/>
              </a:spcBef>
              <a:spcAft>
                <a:spcPts val="0"/>
              </a:spcAft>
              <a:buClr>
                <a:srgbClr val="001965"/>
              </a:buClr>
              <a:buFont typeface="Arial" panose="020B0604020202020204" pitchFamily="34" charset="0"/>
              <a:buNone/>
              <a:defRPr>
                <a:solidFill>
                  <a:srgbClr val="001965"/>
                </a:solidFill>
              </a:defRPr>
            </a:lvl3pPr>
            <a:lvl4pPr marL="288000" indent="0">
              <a:spcBef>
                <a:spcPts val="0"/>
              </a:spcBef>
              <a:spcAft>
                <a:spcPts val="0"/>
              </a:spcAft>
              <a:buClr>
                <a:srgbClr val="001965"/>
              </a:buClr>
              <a:buFont typeface="+mj-lt"/>
              <a:buNone/>
              <a:defRPr>
                <a:solidFill>
                  <a:srgbClr val="001965"/>
                </a:solidFill>
              </a:defRPr>
            </a:lvl4pPr>
            <a:lvl5pPr marL="1206900" indent="-342900">
              <a:spcBef>
                <a:spcPts val="0"/>
              </a:spcBef>
              <a:spcAft>
                <a:spcPts val="0"/>
              </a:spcAft>
              <a:buClr>
                <a:srgbClr val="001965"/>
              </a:buClr>
              <a:buFont typeface="+mj-lt"/>
              <a:buAutoNum type="arabicPeriod"/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BE42AD3-DE01-4014-9182-3AB47EC9BDDF}"/>
              </a:ext>
            </a:extLst>
          </p:cNvPr>
          <p:cNvSpPr txBox="1"/>
          <p:nvPr userDrawn="1"/>
        </p:nvSpPr>
        <p:spPr>
          <a:xfrm>
            <a:off x="-1397479" y="0"/>
            <a:ext cx="127438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 og tekstfelt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Evt. mellemrubrik skrives med fed</a:t>
            </a:r>
            <a:r>
              <a:rPr lang="da-DK" sz="1100" b="0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8538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tekst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080000"/>
            <a:ext cx="47448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965"/>
                </a:solidFill>
              </a:defRPr>
            </a:lvl1pPr>
            <a:lvl2pPr marL="288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2pPr>
            <a:lvl3pPr marL="576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3pPr>
            <a:lvl4pPr marL="864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4pPr>
            <a:lvl5pPr marL="1152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85ED9B94-C586-4A54-84CD-E6A91625BD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4800" y="1980000"/>
            <a:ext cx="4744800" cy="423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965"/>
                </a:solidFill>
              </a:defRPr>
            </a:lvl1pPr>
            <a:lvl2pPr marL="288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2pPr>
            <a:lvl3pPr marL="576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3pPr>
            <a:lvl4pPr marL="864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4pPr>
            <a:lvl5pPr marL="1152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4560F55-B726-4962-8749-2BC8557B9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4800" y="1079500"/>
            <a:ext cx="4744800" cy="576263"/>
          </a:xfrm>
        </p:spPr>
        <p:txBody>
          <a:bodyPr anchor="ctr" anchorCtr="0"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400" b="1">
                <a:solidFill>
                  <a:srgbClr val="001965"/>
                </a:solidFill>
              </a:defRPr>
            </a:lvl1pPr>
          </a:lstStyle>
          <a:p>
            <a:pPr lvl="0"/>
            <a:r>
              <a:rPr lang="da-DK" dirty="0"/>
              <a:t>Overskrift kan skrives i en eller flere linjer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8D8E91B-8C45-4461-91EB-E934B25F3BA8}"/>
              </a:ext>
            </a:extLst>
          </p:cNvPr>
          <p:cNvSpPr txBox="1"/>
          <p:nvPr userDrawn="1"/>
        </p:nvSpPr>
        <p:spPr>
          <a:xfrm>
            <a:off x="-1397479" y="0"/>
            <a:ext cx="127438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overskrifter og tekstfelter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Evt. mellemrubrik skrives med fed.</a:t>
            </a:r>
          </a:p>
        </p:txBody>
      </p:sp>
    </p:spTree>
    <p:extLst>
      <p:ext uri="{BB962C8B-B14F-4D97-AF65-F5344CB8AC3E}">
        <p14:creationId xmlns:p14="http://schemas.microsoft.com/office/powerpoint/2010/main" val="3331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boks + foto (høj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080000"/>
            <a:ext cx="47448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1965"/>
                </a:solidFill>
              </a:defRPr>
            </a:lvl1pPr>
            <a:lvl2pPr marL="288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2pPr>
            <a:lvl3pPr marL="576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3pPr>
            <a:lvl4pPr marL="864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4pPr>
            <a:lvl5pPr marL="1152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9EE20644-E995-463C-8301-109E10D871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64800" y="0"/>
            <a:ext cx="5824800" cy="6858000"/>
          </a:xfrm>
        </p:spPr>
        <p:txBody>
          <a:bodyPr wrap="square" anchor="ctr" anchorCtr="1"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B761568-09A5-4C0D-A9C6-F764CF7AEF7E}"/>
              </a:ext>
            </a:extLst>
          </p:cNvPr>
          <p:cNvSpPr txBox="1"/>
          <p:nvPr userDrawn="1"/>
        </p:nvSpPr>
        <p:spPr>
          <a:xfrm>
            <a:off x="-1397479" y="0"/>
            <a:ext cx="127438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billedfelt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Evt. mellemrubrik skrives med fed.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For bedste resultat vælges et foto der svarer til størrelsen af pladsholderen.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Ønsker du at justere placeringen/beskære billedet – se vejledning.</a:t>
            </a:r>
          </a:p>
        </p:txBody>
      </p:sp>
    </p:spTree>
    <p:extLst>
      <p:ext uri="{BB962C8B-B14F-4D97-AF65-F5344CB8AC3E}">
        <p14:creationId xmlns:p14="http://schemas.microsoft.com/office/powerpoint/2010/main" val="1872723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boks + foto (venst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4800" y="1080000"/>
            <a:ext cx="47448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4800" y="1980000"/>
            <a:ext cx="4744800" cy="423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965"/>
                </a:solidFill>
              </a:defRPr>
            </a:lvl1pPr>
            <a:lvl2pPr marL="288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2pPr>
            <a:lvl3pPr marL="576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3pPr>
            <a:lvl4pPr marL="864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4pPr>
            <a:lvl5pPr marL="1152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8" name="Pladsholder til billede 12">
            <a:extLst>
              <a:ext uri="{FF2B5EF4-FFF2-40B4-BE49-F238E27FC236}">
                <a16:creationId xmlns:a16="http://schemas.microsoft.com/office/drawing/2014/main" id="{DC6E646A-9543-4F7E-AF44-A8D87577A9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6000" y="360000"/>
            <a:ext cx="2340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0A5C0050-A6D5-4102-9FD7-586FBC2F66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8248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D8CF036-B972-426E-83D4-FB0543EFD245}"/>
              </a:ext>
            </a:extLst>
          </p:cNvPr>
          <p:cNvSpPr txBox="1"/>
          <p:nvPr userDrawn="1"/>
        </p:nvSpPr>
        <p:spPr>
          <a:xfrm>
            <a:off x="-1397479" y="0"/>
            <a:ext cx="1274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billedfelt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Evt. mellemrubrik skrives med fed.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For bedste resultat vælges et foto der svarer til størrelsen af pladsholderen.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Ønsker du at justere placeringen/beskære billedet eller skifte logoet pga. billedet enten er for mørkt/lyst – se vejledning.</a:t>
            </a:r>
          </a:p>
        </p:txBody>
      </p:sp>
    </p:spTree>
    <p:extLst>
      <p:ext uri="{BB962C8B-B14F-4D97-AF65-F5344CB8AC3E}">
        <p14:creationId xmlns:p14="http://schemas.microsoft.com/office/powerpoint/2010/main" val="1035998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+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CD3C8055-829C-4584-943A-A55C70EAED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1980000"/>
            <a:ext cx="7387200" cy="4230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0D5D9D2-A4FE-4F3D-9BF2-61CF75A4B27E}"/>
              </a:ext>
            </a:extLst>
          </p:cNvPr>
          <p:cNvSpPr txBox="1"/>
          <p:nvPr userDrawn="1"/>
        </p:nvSpPr>
        <p:spPr>
          <a:xfrm>
            <a:off x="-1397479" y="0"/>
            <a:ext cx="127438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billedfelt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Det billede du indsætter fylder pladsholderen.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Ønsker du at justere placeringen/beskære billedet – se vejledning.</a:t>
            </a:r>
          </a:p>
        </p:txBody>
      </p:sp>
    </p:spTree>
    <p:extLst>
      <p:ext uri="{BB962C8B-B14F-4D97-AF65-F5344CB8AC3E}">
        <p14:creationId xmlns:p14="http://schemas.microsoft.com/office/powerpoint/2010/main" val="82488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9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9444868-DE70-478E-99ED-5A3C084B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80000"/>
            <a:ext cx="7387200" cy="57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20265C-182A-4334-A34A-A781374D9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1980000"/>
            <a:ext cx="7387200" cy="423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00822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2" r:id="rId3"/>
    <p:sldLayoutId id="2147483664" r:id="rId4"/>
    <p:sldLayoutId id="2147483661" r:id="rId5"/>
    <p:sldLayoutId id="2147483663" r:id="rId6"/>
    <p:sldLayoutId id="2147483666" r:id="rId7"/>
    <p:sldLayoutId id="2147483667" r:id="rId8"/>
    <p:sldLayoutId id="2147483681" r:id="rId9"/>
    <p:sldLayoutId id="2147483672" r:id="rId10"/>
    <p:sldLayoutId id="2147483674" r:id="rId11"/>
    <p:sldLayoutId id="2147483677" r:id="rId12"/>
    <p:sldLayoutId id="2147483678" r:id="rId13"/>
    <p:sldLayoutId id="2147483668" r:id="rId14"/>
    <p:sldLayoutId id="2147483669" r:id="rId15"/>
    <p:sldLayoutId id="2147483670" r:id="rId16"/>
    <p:sldLayoutId id="2147483671" r:id="rId17"/>
    <p:sldLayoutId id="2147483682" r:id="rId18"/>
    <p:sldLayoutId id="2147483683" r:id="rId19"/>
    <p:sldLayoutId id="2147483684" r:id="rId20"/>
  </p:sldLayoutIdLst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400" b="1" i="0" kern="1200" baseline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000" indent="-288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4000" indent="-288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52000" indent="-288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40000" indent="-288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mailto:invitation@finansforbundet.dk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653BA-B667-4080-862F-35DE6FD55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FINANSFORBUNDET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8A2A40A-A705-47A9-9B06-A5BD7B3E5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9880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425A5-4445-59EA-B89D-DAF17C0F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MEDLEMSFORDELE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0C1F076-0AD9-37A3-3B34-1BCBEC9AF4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Kurser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Arrangementer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Forsikringer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eriehuse</a:t>
            </a:r>
            <a:endParaRPr lang="da-DK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Rabatter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etværk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da-DK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meget mere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0DD70FA6-F1AF-C972-F95E-DC55E34DFF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690" r="21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085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9AA5B0-D1DC-AA0B-CAD7-3B593136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PRIS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08B734D-BD1B-E828-F3DA-D5844E8751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Efter skat = til 1 cafe latte på en café om ugen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 fordi du er medlem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 opbakning betyder noget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kke medlem? Bestil uforpligtende snak på </a:t>
            </a:r>
            <a:r>
              <a:rPr lang="da-DK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invitation@finansforbundet.dk</a:t>
            </a:r>
            <a:endParaRPr lang="da-DK" sz="1400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E4F799AC-C43D-87AD-F5F6-52EDD13895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690" r="21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0044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2CC0EA5-51B9-9428-9738-BFD35A11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80000"/>
            <a:ext cx="4744800" cy="576000"/>
          </a:xfrm>
        </p:spPr>
        <p:txBody>
          <a:bodyPr/>
          <a:lstStyle/>
          <a:p>
            <a:r>
              <a:rPr lang="en-US" dirty="0"/>
              <a:t>INDLEDNING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053B927-A1BB-174F-982C-A06C6A7C33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ere end en fagforening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Finansbranchen – også IT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 ledelse og vi samarbejder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75% er medlem </a:t>
            </a:r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512BE0-511D-5112-B430-59EBDA810E2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4800" y="516600"/>
            <a:ext cx="5824800" cy="58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9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BF31A0-8503-D4BD-491C-97BB5366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OVERENSKOMST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5D602D0-C1C1-5103-C46A-D11A404259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pbakning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Gode vilkår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Stå sammen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Forhandlere og advokater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 medlemskab finansierer bl.a. det arbejde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06087EC3-735D-499B-D1E0-9F573044E7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690" r="21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680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2C6C7-30B2-0C31-2E7D-06337799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 SLAGS FORSIKRING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2F72488-2017-C96F-1A2D-39ADC8B472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 noget går galt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Redningskrans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Rådgivere og konsulenter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Afskedigelsespakker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tøtte til det næste job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beregning – for det er en del af dit medlemskab 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50C5A9C9-3B55-5AE8-FF38-D2A3B66171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5846" b="58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796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3A379-BE4D-BFD5-7C4F-263CC146E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HJÆLPE DIG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FBECAE0-ACF5-782A-7EA7-70982880F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Ikke medlem = ingen hjælp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Svært for andre fagforeninger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 ledelse og Finansforbundet samarbejder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Ekstern advokat koster mange penge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0FB0ED44-15FE-B44A-872F-E2C8D55B66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657" r="21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686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FA813BF-F2B1-209A-948C-B92AB39B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80000"/>
            <a:ext cx="4744800" cy="576000"/>
          </a:xfrm>
        </p:spPr>
        <p:txBody>
          <a:bodyPr/>
          <a:lstStyle/>
          <a:p>
            <a:r>
              <a:rPr lang="en-US" dirty="0"/>
              <a:t>OVERENSKOMST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7B9694-7047-AC34-33D0-C6A1272201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Stærk overenskomst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 opbakning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 virksomhed kærrer sig 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ØKO mærke og gode forhold</a:t>
            </a:r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FB2B78-72F5-274B-97FB-E1C972DC3F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4800" y="516600"/>
            <a:ext cx="5824800" cy="58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3C201-5E94-943D-73FA-447B2F12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OK FORDELE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23CC1A-963D-396B-938E-AB1ED7053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 har mange fordele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Tænker ikke over det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Tager det 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givet</a:t>
            </a:r>
          </a:p>
          <a:p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Ikke nødvendigvis andre steder </a:t>
            </a:r>
            <a:r>
              <a:rPr lang="da-DK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fx </a:t>
            </a:r>
          </a:p>
          <a:p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3750" lvl="1" indent="-285750"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ekstra omsorgsdage</a:t>
            </a:r>
          </a:p>
          <a:p>
            <a:pPr marL="573750" lvl="1" indent="-285750"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ekstra fridage </a:t>
            </a:r>
          </a:p>
          <a:p>
            <a:pPr marL="573750" lvl="1" indent="-285750"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ferietillæg på  3,25% (Det lovpligtige er 1%)</a:t>
            </a:r>
          </a:p>
          <a:p>
            <a:pPr marL="573750" lvl="1" indent="-285750">
              <a:buFont typeface="Courier New" panose="02070309020205020404" pitchFamily="49" charset="0"/>
              <a:buChar char="o"/>
            </a:pPr>
            <a:endParaRPr lang="da-DK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Ved årsløn på 600.000 kr. svarer eksemplet til næsten 40.000 kr. ekstra årligt før skat HVERT ÅR. 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7335B98B-768E-BC07-8F1F-69CCAF6482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6120" r="26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40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41796-F02C-1A9F-40D5-BF7F74964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TILLIDSREPRÆSENTANT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E6C2014-6FA2-A7E7-FE99-B24D1F7A2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Unik aftale om lokale TR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Tæt på dig og de kender OK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Brobygger og talerør 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FCCD5B48-72B9-BCF4-D029-A1A8E5431A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690" r="21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6449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1D11DB3-3A99-96CD-3692-536603B8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80000"/>
            <a:ext cx="4744800" cy="576000"/>
          </a:xfrm>
        </p:spPr>
        <p:txBody>
          <a:bodyPr/>
          <a:lstStyle/>
          <a:p>
            <a:r>
              <a:rPr lang="en-US" dirty="0"/>
              <a:t>OK FORDELE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06E6AA-814D-32AD-0D67-A0D612508F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and- og sundhedsforsikring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Pulje til uddannelse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Fordi vi er mange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opbakningen tynd, er det svært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opbakning er afgørende</a:t>
            </a:r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C8598-FF01-0037-1DF4-6E3642E8ED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4800" y="516600"/>
            <a:ext cx="5824800" cy="58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9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ugerdefinere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965"/>
      </a:accent1>
      <a:accent2>
        <a:srgbClr val="2878FF"/>
      </a:accent2>
      <a:accent3>
        <a:srgbClr val="FF9BBE"/>
      </a:accent3>
      <a:accent4>
        <a:srgbClr val="69F0BE"/>
      </a:accent4>
      <a:accent5>
        <a:srgbClr val="818181"/>
      </a:accent5>
      <a:accent6>
        <a:srgbClr val="FD6D6F"/>
      </a:accent6>
      <a:hlink>
        <a:srgbClr val="001965"/>
      </a:hlink>
      <a:folHlink>
        <a:srgbClr val="2878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2019_Finansforbundet FF" id="{AF137C8B-7C99-4B45-9408-EF2D8E6250B1}" vid="{69E27624-CD8C-43C7-8BDE-B35E8BE4043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2AC2BB-711F-47B5-B2B2-B1B07072030F}">
  <we:reference id="b0430364-2ab6-47cd-907e-f8b72239b204" version="3.19.222.0" store="EXCatalog" storeType="EXCatalog"/>
  <we:alternateReferences>
    <we:reference id="WA200000729" version="3.19.222.0" store="da-DK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4FA0D7D074184BABCDAD824F7A28B8" ma:contentTypeVersion="15" ma:contentTypeDescription="Opret et nyt dokument." ma:contentTypeScope="" ma:versionID="3e866f4989f634cefe314d75807f7303">
  <xsd:schema xmlns:xsd="http://www.w3.org/2001/XMLSchema" xmlns:xs="http://www.w3.org/2001/XMLSchema" xmlns:p="http://schemas.microsoft.com/office/2006/metadata/properties" xmlns:ns2="fcc30a2d-9498-4722-b6aa-cf773d46131c" xmlns:ns3="a183fe8a-d2c8-466b-b1a4-8ed5e9b43100" targetNamespace="http://schemas.microsoft.com/office/2006/metadata/properties" ma:root="true" ma:fieldsID="0259f0e2da13d4eebd804fbb9c9706f3" ns2:_="" ns3:_="">
    <xsd:import namespace="fcc30a2d-9498-4722-b6aa-cf773d46131c"/>
    <xsd:import namespace="a183fe8a-d2c8-466b-b1a4-8ed5e9b431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30a2d-9498-4722-b6aa-cf773d4613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bd4caa44-722c-46c1-a29e-828a9f31da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3fe8a-d2c8-466b-b1a4-8ed5e9b4310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f88b09-cf94-4cdb-a8ac-c7439420f335}" ma:internalName="TaxCatchAll" ma:showField="CatchAllData" ma:web="a183fe8a-d2c8-466b-b1a4-8ed5e9b431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c30a2d-9498-4722-b6aa-cf773d46131c">
      <Terms xmlns="http://schemas.microsoft.com/office/infopath/2007/PartnerControls"/>
    </lcf76f155ced4ddcb4097134ff3c332f>
    <TaxCatchAll xmlns="a183fe8a-d2c8-466b-b1a4-8ed5e9b43100" xsi:nil="true"/>
  </documentManagement>
</p:properties>
</file>

<file path=customXml/itemProps1.xml><?xml version="1.0" encoding="utf-8"?>
<ds:datastoreItem xmlns:ds="http://schemas.openxmlformats.org/officeDocument/2006/customXml" ds:itemID="{DC75AE55-E9BD-4004-8845-1EDCCABF3A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c30a2d-9498-4722-b6aa-cf773d46131c"/>
    <ds:schemaRef ds:uri="a183fe8a-d2c8-466b-b1a4-8ed5e9b431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3134D0-780E-4563-A3EB-295DAB1923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A8EA25-88D5-4481-8E3E-F7953A2444BE}">
  <ds:schemaRefs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http://schemas.microsoft.com/sharepoint/v3/fields"/>
    <ds:schemaRef ds:uri="fcc30a2d-9498-4722-b6aa-cf773d46131c"/>
    <ds:schemaRef ds:uri="a183fe8a-d2c8-466b-b1a4-8ed5e9b4310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Finansforbundet</Template>
  <TotalTime>157</TotalTime>
  <Words>239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Courier New</vt:lpstr>
      <vt:lpstr>Office-tema</vt:lpstr>
      <vt:lpstr>FINANSFORBUNDET</vt:lpstr>
      <vt:lpstr>INDLEDNING</vt:lpstr>
      <vt:lpstr>OVERENSKOMST</vt:lpstr>
      <vt:lpstr>EN SLAGS FORSIKRING</vt:lpstr>
      <vt:lpstr>HJÆLPE DIG</vt:lpstr>
      <vt:lpstr>OVERENSKOMST</vt:lpstr>
      <vt:lpstr>OK FORDELE</vt:lpstr>
      <vt:lpstr>TILLIDSREPRÆSENTANT</vt:lpstr>
      <vt:lpstr>OK FORDELE </vt:lpstr>
      <vt:lpstr>MEDLEMSFORDELE</vt:lpstr>
      <vt:lpstr>PRIS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FINANSFORBUNDET</dc:title>
  <dc:creator>Susanne Grantzau</dc:creator>
  <cp:lastModifiedBy>Jeanne Schramm Knudsen</cp:lastModifiedBy>
  <cp:revision>2</cp:revision>
  <dcterms:created xsi:type="dcterms:W3CDTF">2023-02-03T08:53:48Z</dcterms:created>
  <dcterms:modified xsi:type="dcterms:W3CDTF">2023-02-21T13:40:59Z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L_sAMAccountName">
    <vt:lpwstr>SG0142</vt:lpwstr>
  </property>
  <property fmtid="{D5CDD505-2E9C-101B-9397-08002B2CF9AE}" pid="3" name="DL_AuthorInitials">
    <vt:lpwstr>SG0142</vt:lpwstr>
  </property>
  <property fmtid="{D5CDD505-2E9C-101B-9397-08002B2CF9AE}" pid="4" name="fInit">
    <vt:lpwstr>SG0142</vt:lpwstr>
  </property>
  <property fmtid="{D5CDD505-2E9C-101B-9397-08002B2CF9AE}" pid="5" name="fNavn">
    <vt:lpwstr>Susanne Grantzau</vt:lpwstr>
  </property>
  <property fmtid="{D5CDD505-2E9C-101B-9397-08002B2CF9AE}" pid="6" name="fTlf">
    <vt:lpwstr>32 66 14 36</vt:lpwstr>
  </property>
  <property fmtid="{D5CDD505-2E9C-101B-9397-08002B2CF9AE}" pid="7" name="fEpost">
    <vt:lpwstr>sg@finansforbundet.dk</vt:lpwstr>
  </property>
  <property fmtid="{D5CDD505-2E9C-101B-9397-08002B2CF9AE}" pid="8" name="fLogo">
    <vt:lpwstr>http://www.exformatics.com/images/logo_new.jpg</vt:lpwstr>
  </property>
  <property fmtid="{D5CDD505-2E9C-101B-9397-08002B2CF9AE}" pid="9" name="EntityNameForeign">
    <vt:lpwstr>DL_Activities</vt:lpwstr>
  </property>
  <property fmtid="{D5CDD505-2E9C-101B-9397-08002B2CF9AE}" pid="10" name="EntityId">
    <vt:lpwstr>44563</vt:lpwstr>
  </property>
  <property fmtid="{D5CDD505-2E9C-101B-9397-08002B2CF9AE}" pid="11" name="DL_Id">
    <vt:lpwstr>44563</vt:lpwstr>
  </property>
  <property fmtid="{D5CDD505-2E9C-101B-9397-08002B2CF9AE}" pid="12" name="DL_CaseNo">
    <vt:lpwstr>202002235</vt:lpwstr>
  </property>
  <property fmtid="{D5CDD505-2E9C-101B-9397-08002B2CF9AE}" pid="13" name="sNr">
    <vt:lpwstr>202002235</vt:lpwstr>
  </property>
  <property fmtid="{D5CDD505-2E9C-101B-9397-08002B2CF9AE}" pid="14" name="sTitel">
    <vt:lpwstr>IT-Michael</vt:lpwstr>
  </property>
  <property fmtid="{D5CDD505-2E9C-101B-9397-08002B2CF9AE}" pid="15" name="sInit">
    <vt:lpwstr>mj</vt:lpwstr>
  </property>
  <property fmtid="{D5CDD505-2E9C-101B-9397-08002B2CF9AE}" pid="16" name="sProjekt">
    <vt:lpwstr/>
  </property>
  <property fmtid="{D5CDD505-2E9C-101B-9397-08002B2CF9AE}" pid="17" name="CaseNo">
    <vt:lpwstr>202002235</vt:lpwstr>
  </property>
  <property fmtid="{D5CDD505-2E9C-101B-9397-08002B2CF9AE}" pid="18" name="sAnsvarligNavn">
    <vt:lpwstr>Michael Juel Mortensen</vt:lpwstr>
  </property>
  <property fmtid="{D5CDD505-2E9C-101B-9397-08002B2CF9AE}" pid="19" name="sAnsvarligEmail">
    <vt:lpwstr>mj@finansforbundet.dk</vt:lpwstr>
  </property>
  <property fmtid="{D5CDD505-2E9C-101B-9397-08002B2CF9AE}" pid="20" name="sAnsvarligTelefon">
    <vt:lpwstr>+4532661366</vt:lpwstr>
  </property>
  <property fmtid="{D5CDD505-2E9C-101B-9397-08002B2CF9AE}" pid="21" name="sGruppe">
    <vt:lpwstr>Adm-IT</vt:lpwstr>
  </property>
  <property fmtid="{D5CDD505-2E9C-101B-9397-08002B2CF9AE}" pid="22" name="sUndergruppe">
    <vt:lpwstr>Administration</vt:lpwstr>
  </property>
  <property fmtid="{D5CDD505-2E9C-101B-9397-08002B2CF9AE}" pid="23" name="EXDocumentID">
    <vt:lpwstr>000399989</vt:lpwstr>
  </property>
  <property fmtid="{D5CDD505-2E9C-101B-9397-08002B2CF9AE}" pid="24" name="ContentTypeId">
    <vt:lpwstr>0x010100514FA0D7D074184BABCDAD824F7A28B8</vt:lpwstr>
  </property>
  <property fmtid="{D5CDD505-2E9C-101B-9397-08002B2CF9AE}" pid="25" name="fAfdeling">
    <vt:lpwstr>Havnegade</vt:lpwstr>
  </property>
  <property fmtid="{D5CDD505-2E9C-101B-9397-08002B2CF9AE}" pid="26" name="fKontor">
    <vt:lpwstr>3.38.31</vt:lpwstr>
  </property>
  <property fmtid="{D5CDD505-2E9C-101B-9397-08002B2CF9AE}" pid="27" name="MediaServiceImageTags">
    <vt:lpwstr/>
  </property>
</Properties>
</file>