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4" r:id="rId5"/>
    <p:sldId id="273" r:id="rId6"/>
    <p:sldId id="282" r:id="rId7"/>
    <p:sldId id="285" r:id="rId8"/>
    <p:sldId id="286" r:id="rId9"/>
    <p:sldId id="275" r:id="rId10"/>
    <p:sldId id="276" r:id="rId11"/>
    <p:sldId id="283" r:id="rId12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Juel Mortensen" initials="MJM" lastIdx="1" clrIdx="0">
    <p:extLst>
      <p:ext uri="{19B8F6BF-5375-455C-9EA6-DF929625EA0E}">
        <p15:presenceInfo xmlns:p15="http://schemas.microsoft.com/office/powerpoint/2012/main" userId="S::mj@finansforbundet.dk::4c147f2f-7fbd-40bb-abd3-80f0b4b45f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965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Mørkt layout 1 - Markering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Mørkt layout 1 - Markering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Mørkt layout 2 - Markering 3/Markerin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Mørkt layout 2 - Markering 5/Marker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63" d="100"/>
          <a:sy n="63" d="100"/>
        </p:scale>
        <p:origin x="696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e Schramm Knudsen" userId="a37eda5c-b34e-4fb5-9a0b-5d1a8fbb13a7" providerId="ADAL" clId="{9E1D52FB-CFC9-47D8-9955-5890338B666D}"/>
    <pc:docChg chg="modSld">
      <pc:chgData name="Jeanne Schramm Knudsen" userId="a37eda5c-b34e-4fb5-9a0b-5d1a8fbb13a7" providerId="ADAL" clId="{9E1D52FB-CFC9-47D8-9955-5890338B666D}" dt="2023-04-26T14:18:11.918" v="41" actId="20577"/>
      <pc:docMkLst>
        <pc:docMk/>
      </pc:docMkLst>
      <pc:sldChg chg="modSp mod">
        <pc:chgData name="Jeanne Schramm Knudsen" userId="a37eda5c-b34e-4fb5-9a0b-5d1a8fbb13a7" providerId="ADAL" clId="{9E1D52FB-CFC9-47D8-9955-5890338B666D}" dt="2023-04-26T14:14:00.919" v="2" actId="20577"/>
        <pc:sldMkLst>
          <pc:docMk/>
          <pc:sldMk cId="169703491" sldId="273"/>
        </pc:sldMkLst>
        <pc:spChg chg="mod">
          <ac:chgData name="Jeanne Schramm Knudsen" userId="a37eda5c-b34e-4fb5-9a0b-5d1a8fbb13a7" providerId="ADAL" clId="{9E1D52FB-CFC9-47D8-9955-5890338B666D}" dt="2023-04-26T14:14:00.919" v="2" actId="20577"/>
          <ac:spMkLst>
            <pc:docMk/>
            <pc:sldMk cId="169703491" sldId="273"/>
            <ac:spMk id="3" creationId="{1020733B-359A-4AFB-8C93-678D4F45C9C0}"/>
          </ac:spMkLst>
        </pc:spChg>
      </pc:sldChg>
      <pc:sldChg chg="modSp mod">
        <pc:chgData name="Jeanne Schramm Knudsen" userId="a37eda5c-b34e-4fb5-9a0b-5d1a8fbb13a7" providerId="ADAL" clId="{9E1D52FB-CFC9-47D8-9955-5890338B666D}" dt="2023-04-26T14:16:09.640" v="30" actId="20577"/>
        <pc:sldMkLst>
          <pc:docMk/>
          <pc:sldMk cId="629619408" sldId="275"/>
        </pc:sldMkLst>
        <pc:spChg chg="mod">
          <ac:chgData name="Jeanne Schramm Knudsen" userId="a37eda5c-b34e-4fb5-9a0b-5d1a8fbb13a7" providerId="ADAL" clId="{9E1D52FB-CFC9-47D8-9955-5890338B666D}" dt="2023-04-26T14:16:09.640" v="30" actId="20577"/>
          <ac:spMkLst>
            <pc:docMk/>
            <pc:sldMk cId="629619408" sldId="275"/>
            <ac:spMk id="3" creationId="{1020733B-359A-4AFB-8C93-678D4F45C9C0}"/>
          </ac:spMkLst>
        </pc:spChg>
      </pc:sldChg>
      <pc:sldChg chg="modSp mod">
        <pc:chgData name="Jeanne Schramm Knudsen" userId="a37eda5c-b34e-4fb5-9a0b-5d1a8fbb13a7" providerId="ADAL" clId="{9E1D52FB-CFC9-47D8-9955-5890338B666D}" dt="2023-04-26T14:17:06.428" v="37" actId="20577"/>
        <pc:sldMkLst>
          <pc:docMk/>
          <pc:sldMk cId="2388733111" sldId="276"/>
        </pc:sldMkLst>
        <pc:spChg chg="mod">
          <ac:chgData name="Jeanne Schramm Knudsen" userId="a37eda5c-b34e-4fb5-9a0b-5d1a8fbb13a7" providerId="ADAL" clId="{9E1D52FB-CFC9-47D8-9955-5890338B666D}" dt="2023-04-26T14:17:06.428" v="37" actId="20577"/>
          <ac:spMkLst>
            <pc:docMk/>
            <pc:sldMk cId="2388733111" sldId="276"/>
            <ac:spMk id="3" creationId="{1020733B-359A-4AFB-8C93-678D4F45C9C0}"/>
          </ac:spMkLst>
        </pc:spChg>
      </pc:sldChg>
      <pc:sldChg chg="modSp mod">
        <pc:chgData name="Jeanne Schramm Knudsen" userId="a37eda5c-b34e-4fb5-9a0b-5d1a8fbb13a7" providerId="ADAL" clId="{9E1D52FB-CFC9-47D8-9955-5890338B666D}" dt="2023-04-26T14:14:37.305" v="4" actId="20577"/>
        <pc:sldMkLst>
          <pc:docMk/>
          <pc:sldMk cId="2163937921" sldId="282"/>
        </pc:sldMkLst>
        <pc:spChg chg="mod">
          <ac:chgData name="Jeanne Schramm Knudsen" userId="a37eda5c-b34e-4fb5-9a0b-5d1a8fbb13a7" providerId="ADAL" clId="{9E1D52FB-CFC9-47D8-9955-5890338B666D}" dt="2023-04-26T14:14:37.305" v="4" actId="20577"/>
          <ac:spMkLst>
            <pc:docMk/>
            <pc:sldMk cId="2163937921" sldId="282"/>
            <ac:spMk id="3" creationId="{1020733B-359A-4AFB-8C93-678D4F45C9C0}"/>
          </ac:spMkLst>
        </pc:spChg>
      </pc:sldChg>
      <pc:sldChg chg="modSp mod">
        <pc:chgData name="Jeanne Schramm Knudsen" userId="a37eda5c-b34e-4fb5-9a0b-5d1a8fbb13a7" providerId="ADAL" clId="{9E1D52FB-CFC9-47D8-9955-5890338B666D}" dt="2023-04-26T14:18:11.918" v="41" actId="20577"/>
        <pc:sldMkLst>
          <pc:docMk/>
          <pc:sldMk cId="1917645530" sldId="283"/>
        </pc:sldMkLst>
        <pc:spChg chg="mod">
          <ac:chgData name="Jeanne Schramm Knudsen" userId="a37eda5c-b34e-4fb5-9a0b-5d1a8fbb13a7" providerId="ADAL" clId="{9E1D52FB-CFC9-47D8-9955-5890338B666D}" dt="2023-04-26T14:18:11.918" v="41" actId="20577"/>
          <ac:spMkLst>
            <pc:docMk/>
            <pc:sldMk cId="1917645530" sldId="283"/>
            <ac:spMk id="3" creationId="{1020733B-359A-4AFB-8C93-678D4F45C9C0}"/>
          </ac:spMkLst>
        </pc:spChg>
      </pc:sldChg>
      <pc:sldChg chg="modSp mod">
        <pc:chgData name="Jeanne Schramm Knudsen" userId="a37eda5c-b34e-4fb5-9a0b-5d1a8fbb13a7" providerId="ADAL" clId="{9E1D52FB-CFC9-47D8-9955-5890338B666D}" dt="2023-04-26T14:15:06.199" v="9" actId="20577"/>
        <pc:sldMkLst>
          <pc:docMk/>
          <pc:sldMk cId="856224557" sldId="285"/>
        </pc:sldMkLst>
        <pc:spChg chg="mod">
          <ac:chgData name="Jeanne Schramm Knudsen" userId="a37eda5c-b34e-4fb5-9a0b-5d1a8fbb13a7" providerId="ADAL" clId="{9E1D52FB-CFC9-47D8-9955-5890338B666D}" dt="2023-04-26T14:15:06.199" v="9" actId="20577"/>
          <ac:spMkLst>
            <pc:docMk/>
            <pc:sldMk cId="856224557" sldId="285"/>
            <ac:spMk id="3" creationId="{1020733B-359A-4AFB-8C93-678D4F45C9C0}"/>
          </ac:spMkLst>
        </pc:spChg>
      </pc:sldChg>
      <pc:sldChg chg="modSp mod">
        <pc:chgData name="Jeanne Schramm Knudsen" userId="a37eda5c-b34e-4fb5-9a0b-5d1a8fbb13a7" providerId="ADAL" clId="{9E1D52FB-CFC9-47D8-9955-5890338B666D}" dt="2023-04-26T14:15:37.709" v="24" actId="20577"/>
        <pc:sldMkLst>
          <pc:docMk/>
          <pc:sldMk cId="911108395" sldId="286"/>
        </pc:sldMkLst>
        <pc:spChg chg="mod">
          <ac:chgData name="Jeanne Schramm Knudsen" userId="a37eda5c-b34e-4fb5-9a0b-5d1a8fbb13a7" providerId="ADAL" clId="{9E1D52FB-CFC9-47D8-9955-5890338B666D}" dt="2023-04-26T14:15:37.709" v="24" actId="20577"/>
          <ac:spMkLst>
            <pc:docMk/>
            <pc:sldMk cId="911108395" sldId="286"/>
            <ac:spMk id="3" creationId="{1020733B-359A-4AFB-8C93-678D4F45C9C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806C48BB-4A63-4A90-B2FD-867287D098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>
              <a:solidFill>
                <a:srgbClr val="0019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1C51F93-47F1-47D4-924C-176AD79113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B2A7C-6135-45F0-9ECA-8C5102577C39}" type="datetimeFigureOut">
              <a:rPr lang="da-DK" smtClean="0">
                <a:latin typeface="Arial" panose="020B0604020202020204" pitchFamily="34" charset="0"/>
                <a:cs typeface="Arial" panose="020B0604020202020204" pitchFamily="34" charset="0"/>
              </a:rPr>
              <a:t>26-04-2023</a:t>
            </a:fld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253530B-A5EA-4A44-82F0-C4391EBF7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39BB854-AA0E-4D59-A8B5-6E7B5B5A9D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23520-170F-45CF-A2DA-FD5614B92869}" type="slidenum">
              <a:rPr lang="da-DK" smtClean="0"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6071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4FE394E-63E0-48C0-A7DE-1735F7C49101}" type="datetimeFigureOut">
              <a:rPr lang="da-DK" smtClean="0"/>
              <a:pPr/>
              <a:t>26-04-2023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6F891D-1D96-456C-99DE-6FF75A310EB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2828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801641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+ el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5069E749-0D94-4B40-9493-5D2B9A91E77F}"/>
              </a:ext>
            </a:extLst>
          </p:cNvPr>
          <p:cNvSpPr txBox="1"/>
          <p:nvPr userDrawn="1"/>
        </p:nvSpPr>
        <p:spPr>
          <a:xfrm>
            <a:off x="-1397479" y="0"/>
            <a:ext cx="1274387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valgfrit element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vises et større element – vælges layoutet ”Element u/tekst”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D228619-7AD1-4B3C-8594-2DBB998BA5A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36810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lement u/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 userDrawn="1"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024209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verskrift + vide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0795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medie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C880CEE-1C13-4651-AFF8-73834D3D9C8C}"/>
              </a:ext>
            </a:extLst>
          </p:cNvPr>
          <p:cNvSpPr txBox="1"/>
          <p:nvPr userDrawn="1"/>
        </p:nvSpPr>
        <p:spPr>
          <a:xfrm>
            <a:off x="-1397479" y="0"/>
            <a:ext cx="12743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videofelt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Den video du indsætter fylder pladsholderen.</a:t>
            </a:r>
          </a:p>
        </p:txBody>
      </p:sp>
    </p:spTree>
    <p:extLst>
      <p:ext uri="{BB962C8B-B14F-4D97-AF65-F5344CB8AC3E}">
        <p14:creationId xmlns:p14="http://schemas.microsoft.com/office/powerpoint/2010/main" val="1037951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- fuld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89600" cy="6858000"/>
          </a:xfrm>
        </p:spPr>
        <p:txBody>
          <a:bodyPr/>
          <a:lstStyle/>
          <a:p>
            <a:r>
              <a:rPr lang="da-DK"/>
              <a:t>Klik på ikonet for at tilføje et medie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1E66E48-BC9F-4E17-A811-E690074C05B6}"/>
              </a:ext>
            </a:extLst>
          </p:cNvPr>
          <p:cNvSpPr txBox="1"/>
          <p:nvPr userDrawn="1"/>
        </p:nvSpPr>
        <p:spPr>
          <a:xfrm>
            <a:off x="-1397479" y="0"/>
            <a:ext cx="127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Videoen fylder hele </a:t>
            </a:r>
            <a:r>
              <a:rPr lang="da-DK" sz="900" b="0" dirty="0" err="1">
                <a:solidFill>
                  <a:schemeClr val="accent2"/>
                </a:solidFill>
              </a:rPr>
              <a:t>slidet</a:t>
            </a:r>
            <a:r>
              <a:rPr lang="da-DK" sz="9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0144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ide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1BB5BAB5-4944-49F3-A4A2-4F7506833D86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503863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Vid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64D83623-5A7C-46FB-A9B9-08D3AF74262C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3385995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F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360000"/>
            <a:ext cx="235459" cy="395999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A1DDAB5D-50CA-4D81-90A9-C7F1B27AED3D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804289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fuldsid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896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BB51C28-DF2B-479A-B56E-8C7C7F9B0209}"/>
              </a:ext>
            </a:extLst>
          </p:cNvPr>
          <p:cNvSpPr txBox="1"/>
          <p:nvPr userDrawn="1"/>
        </p:nvSpPr>
        <p:spPr>
          <a:xfrm>
            <a:off x="-1468316" y="0"/>
            <a:ext cx="128367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øverst på siden,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588416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980508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43532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hv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00196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197" y="360000"/>
            <a:ext cx="342091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6828" y="396000"/>
            <a:ext cx="1222343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230346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indholdsobjek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 userDrawn="1"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250587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fuldsi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:a16="http://schemas.microsoft.com/office/drawing/2014/main" id="{71BD29BF-6D8F-4733-851D-8ED621B062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62400" y="360000"/>
            <a:ext cx="1231200" cy="1332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AD31EA2-3AC1-4073-BCB1-F59A20C5BD97}"/>
              </a:ext>
            </a:extLst>
          </p:cNvPr>
          <p:cNvSpPr txBox="1"/>
          <p:nvPr userDrawn="1"/>
        </p:nvSpPr>
        <p:spPr>
          <a:xfrm>
            <a:off x="-1468316" y="0"/>
            <a:ext cx="12836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Logo, undertitel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eller ”Finansforbundet” øverst på siden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730278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288000" indent="-288000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1965"/>
                </a:solidFill>
              </a:defRPr>
            </a:lvl1pPr>
            <a:lvl2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lang="da-DK" sz="2400" kern="1200" dirty="0">
                <a:solidFill>
                  <a:srgbClr val="0019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3pPr>
            <a:lvl4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4pPr>
            <a:lvl5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5pPr>
          </a:lstStyle>
          <a:p>
            <a:pPr lvl="0"/>
            <a:r>
              <a:rPr lang="da-DK" dirty="0"/>
              <a:t>Bullet agenda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A20AA485-9A70-4707-A699-8AE8DEC27753}"/>
              </a:ext>
            </a:extLst>
          </p:cNvPr>
          <p:cNvSpPr txBox="1"/>
          <p:nvPr userDrawn="1"/>
        </p:nvSpPr>
        <p:spPr>
          <a:xfrm>
            <a:off x="-1397479" y="0"/>
            <a:ext cx="1274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</p:txBody>
      </p:sp>
    </p:spTree>
    <p:extLst>
      <p:ext uri="{BB962C8B-B14F-4D97-AF65-F5344CB8AC3E}">
        <p14:creationId xmlns:p14="http://schemas.microsoft.com/office/powerpoint/2010/main" val="657258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kelt tekstbok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>
                <a:solidFill>
                  <a:srgbClr val="001965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2pPr>
            <a:lvl3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3pPr>
            <a:lvl4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None/>
              <a:defRPr>
                <a:solidFill>
                  <a:srgbClr val="001965"/>
                </a:solidFill>
              </a:defRPr>
            </a:lvl4pPr>
            <a:lvl5pPr marL="1206900" indent="-34290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AutoNum type="arabicPeriod"/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BBE42AD3-DE01-4014-9182-3AB47EC9BDDF}"/>
              </a:ext>
            </a:extLst>
          </p:cNvPr>
          <p:cNvSpPr txBox="1"/>
          <p:nvPr userDrawn="1"/>
        </p:nvSpPr>
        <p:spPr>
          <a:xfrm>
            <a:off x="-1397479" y="0"/>
            <a:ext cx="1274387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</a:t>
            </a:r>
            <a:r>
              <a:rPr lang="da-DK" sz="11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8538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tekstboks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tekst 6">
            <a:extLst>
              <a:ext uri="{FF2B5EF4-FFF2-40B4-BE49-F238E27FC236}">
                <a16:creationId xmlns:a16="http://schemas.microsoft.com/office/drawing/2014/main" id="{85ED9B94-C586-4A54-84CD-E6A91625BD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4560F55-B726-4962-8749-2BC8557B94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64800" y="1079500"/>
            <a:ext cx="4744800" cy="576263"/>
          </a:xfrm>
        </p:spPr>
        <p:txBody>
          <a:bodyPr anchor="ctr" anchorCtr="0"/>
          <a:lstStyle>
            <a:lvl1pPr marL="0" indent="0">
              <a:lnSpc>
                <a:spcPts val="2700"/>
              </a:lnSpc>
              <a:spcBef>
                <a:spcPts val="0"/>
              </a:spcBef>
              <a:buNone/>
              <a:defRPr sz="2400" b="1">
                <a:solidFill>
                  <a:srgbClr val="001965"/>
                </a:solidFill>
              </a:defRPr>
            </a:lvl1pPr>
          </a:lstStyle>
          <a:p>
            <a:pPr lvl="0"/>
            <a:r>
              <a:rPr lang="da-DK" dirty="0"/>
              <a:t>Overskrift kan skrives i en eller flere linjer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8D8E91B-8C45-4461-91EB-E934B25F3BA8}"/>
              </a:ext>
            </a:extLst>
          </p:cNvPr>
          <p:cNvSpPr txBox="1"/>
          <p:nvPr userDrawn="1"/>
        </p:nvSpPr>
        <p:spPr>
          <a:xfrm>
            <a:off x="-1397479" y="0"/>
            <a:ext cx="127438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overskrifter og tekstfelter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</p:txBody>
      </p:sp>
    </p:spTree>
    <p:extLst>
      <p:ext uri="{BB962C8B-B14F-4D97-AF65-F5344CB8AC3E}">
        <p14:creationId xmlns:p14="http://schemas.microsoft.com/office/powerpoint/2010/main" val="3331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+ foto (høj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9EE20644-E995-463C-8301-109E10D871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64800" y="0"/>
            <a:ext cx="5824800" cy="6858000"/>
          </a:xfrm>
        </p:spPr>
        <p:txBody>
          <a:bodyPr wrap="square" anchor="ctr" anchorCtr="1"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B761568-09A5-4C0D-A9C6-F764CF7AEF7E}"/>
              </a:ext>
            </a:extLst>
          </p:cNvPr>
          <p:cNvSpPr txBox="1"/>
          <p:nvPr userDrawn="1"/>
        </p:nvSpPr>
        <p:spPr>
          <a:xfrm>
            <a:off x="-1397479" y="0"/>
            <a:ext cx="127438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872723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+ foto (venst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48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8" name="Pladsholder til billede 12">
            <a:extLst>
              <a:ext uri="{FF2B5EF4-FFF2-40B4-BE49-F238E27FC236}">
                <a16:creationId xmlns:a16="http://schemas.microsoft.com/office/drawing/2014/main" id="{DC6E646A-9543-4F7E-AF44-A8D87577A9E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0A5C0050-A6D5-4102-9FD7-586FBC2F66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824800" cy="6858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D8CF036-B972-426E-83D4-FB0543EFD245}"/>
              </a:ext>
            </a:extLst>
          </p:cNvPr>
          <p:cNvSpPr txBox="1"/>
          <p:nvPr userDrawn="1"/>
        </p:nvSpPr>
        <p:spPr>
          <a:xfrm>
            <a:off x="-1397479" y="0"/>
            <a:ext cx="1274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eller skifte logoet pga. billedet enten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035998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verskrift + f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CD3C8055-829C-4584-943A-A55C70EAED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0D5D9D2-A4FE-4F3D-9BF2-61CF75A4B27E}"/>
              </a:ext>
            </a:extLst>
          </p:cNvPr>
          <p:cNvSpPr txBox="1"/>
          <p:nvPr userDrawn="1"/>
        </p:nvSpPr>
        <p:spPr>
          <a:xfrm>
            <a:off x="-1397479" y="0"/>
            <a:ext cx="12743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Det billede du indsætter fylder pladsholderen.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82488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9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9444868-DE70-478E-99ED-5A3C084B2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7387200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820265C-182A-4334-A34A-A781374D9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0000" y="1980000"/>
            <a:ext cx="7387200" cy="423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00822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62" r:id="rId3"/>
    <p:sldLayoutId id="2147483664" r:id="rId4"/>
    <p:sldLayoutId id="2147483661" r:id="rId5"/>
    <p:sldLayoutId id="2147483663" r:id="rId6"/>
    <p:sldLayoutId id="2147483666" r:id="rId7"/>
    <p:sldLayoutId id="2147483667" r:id="rId8"/>
    <p:sldLayoutId id="2147483681" r:id="rId9"/>
    <p:sldLayoutId id="2147483672" r:id="rId10"/>
    <p:sldLayoutId id="2147483674" r:id="rId11"/>
    <p:sldLayoutId id="2147483677" r:id="rId12"/>
    <p:sldLayoutId id="2147483678" r:id="rId13"/>
    <p:sldLayoutId id="2147483668" r:id="rId14"/>
    <p:sldLayoutId id="2147483669" r:id="rId15"/>
    <p:sldLayoutId id="2147483670" r:id="rId16"/>
    <p:sldLayoutId id="2147483671" r:id="rId17"/>
    <p:sldLayoutId id="2147483682" r:id="rId18"/>
    <p:sldLayoutId id="2147483683" r:id="rId19"/>
    <p:sldLayoutId id="2147483684" r:id="rId20"/>
  </p:sldLayoutIdLst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400" b="1" i="0" kern="1200" baseline="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6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4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52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40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-7QasquXfQ" TargetMode="External"/><Relationship Id="rId2" Type="http://schemas.openxmlformats.org/officeDocument/2006/relationships/hyperlink" Target="https://youtu.be/KZAMhYJPDQk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forbrugsforeningen.dk/bliv-medle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sforbundet.dk/dk/arrangementer-og-kurser/?PublishingChannel=Alle&amp;Page=1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sforbundet.dk/dk/medlemsfordele/attraktive-tilbud-pa-forsikring-i-tryg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ansforbundet.dk/dk/medlemsfordele/#ferieboliger" TargetMode="External"/><Relationship Id="rId2" Type="http://schemas.openxmlformats.org/officeDocument/2006/relationships/hyperlink" Target="https://www.finansforbundet.dk/dk/medlemsfordele/book-din-feriebolig-hos-finanssektorens-feriefond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skompetencepuljen.dk/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sforbundet.dk/dk/member-get-member/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sforbundet.dk/dk/dine-rettigheder/tjek-den-samlede-vaerdi-af-din-lonpakke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AE964A-48A2-3B2E-064B-21DBB3A1A6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INSPIRATION TIL PLEJE AF MEDLEMMER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7955277-1453-155A-C314-FA9CBCD6C1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375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4493E-C2E0-451A-A5EE-1D5164E7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544291"/>
            <a:ext cx="7387200" cy="576000"/>
          </a:xfrm>
        </p:spPr>
        <p:txBody>
          <a:bodyPr/>
          <a:lstStyle/>
          <a:p>
            <a:r>
              <a:rPr lang="da-DK" dirty="0"/>
              <a:t>FORBRUGSFORENING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020733B-359A-4AFB-8C93-678D4F45C9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490473"/>
            <a:ext cx="7387200" cy="4230000"/>
          </a:xfrm>
        </p:spPr>
        <p:txBody>
          <a:bodyPr/>
          <a:lstStyle/>
          <a:p>
            <a:r>
              <a:rPr lang="da-DK" dirty="0"/>
              <a:t>Kære xxx</a:t>
            </a:r>
          </a:p>
          <a:p>
            <a:endParaRPr lang="da-DK" dirty="0"/>
          </a:p>
          <a:p>
            <a:r>
              <a:rPr lang="da-DK" dirty="0"/>
              <a:t>Tak fordi du meldte dig ind i Finansforbundet.  </a:t>
            </a:r>
          </a:p>
          <a:p>
            <a:endParaRPr lang="da-DK" dirty="0"/>
          </a:p>
          <a:p>
            <a:r>
              <a:rPr lang="da-DK" dirty="0"/>
              <a:t>Som en ekstra og unik fordel vil jeg gerne tilbyde dig et medlemskab hos Forbrugsforeningen. Medlemskabet er til dem, som er medlem i en fagforening. Så det er altså ikke alle der kan blive medlem. Men det kan du. </a:t>
            </a:r>
          </a:p>
          <a:p>
            <a:endParaRPr lang="da-DK" dirty="0"/>
          </a:p>
          <a:p>
            <a:r>
              <a:rPr lang="da-DK" dirty="0"/>
              <a:t>Se mere her:</a:t>
            </a:r>
          </a:p>
          <a:p>
            <a:endParaRPr lang="da-DK" dirty="0"/>
          </a:p>
          <a:p>
            <a:r>
              <a:rPr lang="da-DK" dirty="0">
                <a:hlinkClick r:id="rId2"/>
              </a:rPr>
              <a:t>Om Forbrugsforeningen</a:t>
            </a:r>
            <a:r>
              <a:rPr lang="da-DK" dirty="0"/>
              <a:t> og </a:t>
            </a:r>
            <a:r>
              <a:rPr lang="da-DK" dirty="0">
                <a:hlinkClick r:id="rId3"/>
              </a:rPr>
              <a:t>sådan fungerer det</a:t>
            </a:r>
            <a:r>
              <a:rPr lang="da-DK" dirty="0"/>
              <a:t> </a:t>
            </a:r>
          </a:p>
          <a:p>
            <a:r>
              <a:rPr lang="da-DK" dirty="0">
                <a:hlinkClick r:id="rId4"/>
              </a:rPr>
              <a:t>Forbrugsforeningens hjemmeside</a:t>
            </a:r>
            <a:endParaRPr lang="da-DK" dirty="0"/>
          </a:p>
          <a:p>
            <a:endParaRPr lang="da-DK" dirty="0"/>
          </a:p>
          <a:p>
            <a:r>
              <a:rPr lang="da-DK" dirty="0"/>
              <a:t>Du er velkommen hos mig, hvis du har spørgsmål eller brug for hjælp. </a:t>
            </a:r>
          </a:p>
          <a:p>
            <a:r>
              <a:rPr lang="da-DK" dirty="0"/>
              <a:t>Jeg ønsker dig en god dag.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9703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4493E-C2E0-451A-A5EE-1D5164E7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544291"/>
            <a:ext cx="7387200" cy="576000"/>
          </a:xfrm>
        </p:spPr>
        <p:txBody>
          <a:bodyPr/>
          <a:lstStyle/>
          <a:p>
            <a:r>
              <a:rPr lang="da-DK" dirty="0"/>
              <a:t>ARRANGEMENTER OG KURSER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020733B-359A-4AFB-8C93-678D4F45C9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490473"/>
            <a:ext cx="7387200" cy="4230000"/>
          </a:xfrm>
        </p:spPr>
        <p:txBody>
          <a:bodyPr/>
          <a:lstStyle/>
          <a:p>
            <a:r>
              <a:rPr lang="da-DK" dirty="0">
                <a:latin typeface="+mn-lt"/>
              </a:rPr>
              <a:t>Kære xxx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Håber alt er godt hos dig og endnu engang tak fordi du meldte dig ind i Finansforbundet.  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Dit medlemskab giver adgang til en masse spændende arrangementer og kurser. </a:t>
            </a:r>
            <a:r>
              <a:rPr lang="da-DK" b="0" i="0" dirty="0">
                <a:solidFill>
                  <a:srgbClr val="001965"/>
                </a:solidFill>
                <a:effectLst/>
                <a:latin typeface="+mn-lt"/>
              </a:rPr>
              <a:t>  Du finder dem via det her link </a:t>
            </a:r>
            <a:r>
              <a:rPr lang="da-DK" dirty="0">
                <a:hlinkClick r:id="rId2"/>
              </a:rPr>
              <a:t>ARRANGEMENTER OG KURSER</a:t>
            </a:r>
            <a:endParaRPr lang="da-DK" dirty="0"/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Lige nu kører der et arrangement som måske er noget for dig SÆT LINK IND HER. 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Sig til hvis du har spørgsmål eller brug for hjælp til tilmelding. </a:t>
            </a:r>
          </a:p>
          <a:p>
            <a:r>
              <a:rPr lang="da-DK" dirty="0">
                <a:latin typeface="+mn-lt"/>
              </a:rPr>
              <a:t> </a:t>
            </a:r>
          </a:p>
          <a:p>
            <a:r>
              <a:rPr lang="da-DK" dirty="0">
                <a:latin typeface="+mn-lt"/>
              </a:rPr>
              <a:t>Jeg ønsker dig en god dag. </a:t>
            </a:r>
          </a:p>
          <a:p>
            <a:endParaRPr lang="da-DK" dirty="0">
              <a:latin typeface="+mn-lt"/>
            </a:endParaRPr>
          </a:p>
          <a:p>
            <a:endParaRPr lang="da-DK" dirty="0">
              <a:latin typeface="+mn-lt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6393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4493E-C2E0-451A-A5EE-1D5164E7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544291"/>
            <a:ext cx="7387200" cy="576000"/>
          </a:xfrm>
        </p:spPr>
        <p:txBody>
          <a:bodyPr/>
          <a:lstStyle/>
          <a:p>
            <a:r>
              <a:rPr lang="da-DK" dirty="0"/>
              <a:t>FORSIKRINGER VIA TRYG 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020733B-359A-4AFB-8C93-678D4F45C9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490473"/>
            <a:ext cx="7387200" cy="4230000"/>
          </a:xfrm>
        </p:spPr>
        <p:txBody>
          <a:bodyPr/>
          <a:lstStyle/>
          <a:p>
            <a:r>
              <a:rPr lang="da-DK" dirty="0"/>
              <a:t>Kære xxx</a:t>
            </a:r>
          </a:p>
          <a:p>
            <a:endParaRPr lang="da-DK" dirty="0"/>
          </a:p>
          <a:p>
            <a:r>
              <a:rPr lang="da-DK" dirty="0"/>
              <a:t>Tak fordi du meldte dig ind i Finansforbundet.  </a:t>
            </a:r>
          </a:p>
          <a:p>
            <a:endParaRPr lang="da-DK" dirty="0"/>
          </a:p>
          <a:p>
            <a:r>
              <a:rPr lang="da-DK" dirty="0"/>
              <a:t>Viste du, at du har adgang til attraktive kvalitets forsikringer til favorable priser? </a:t>
            </a:r>
          </a:p>
          <a:p>
            <a:endParaRPr lang="da-DK" dirty="0"/>
          </a:p>
          <a:p>
            <a:r>
              <a:rPr lang="da-DK" dirty="0">
                <a:hlinkClick r:id="rId2"/>
              </a:rPr>
              <a:t>Attraktive tilbud på forsikringer i Tryg </a:t>
            </a:r>
            <a:endParaRPr lang="da-DK" dirty="0"/>
          </a:p>
          <a:p>
            <a:endParaRPr lang="da-DK" dirty="0"/>
          </a:p>
          <a:p>
            <a:r>
              <a:rPr lang="da-DK" dirty="0"/>
              <a:t>Du er velkommen hos </a:t>
            </a:r>
            <a:r>
              <a:rPr lang="da-DK" dirty="0" err="1"/>
              <a:t>mig,hvis</a:t>
            </a:r>
            <a:r>
              <a:rPr lang="da-DK" dirty="0"/>
              <a:t> du har spørgsmål eller brug for hjælp. </a:t>
            </a:r>
          </a:p>
          <a:p>
            <a:endParaRPr lang="da-DK" dirty="0"/>
          </a:p>
          <a:p>
            <a:r>
              <a:rPr lang="da-DK" dirty="0"/>
              <a:t>Jeg ønsker dig en god dag.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5622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4493E-C2E0-451A-A5EE-1D5164E7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544291"/>
            <a:ext cx="7387200" cy="576000"/>
          </a:xfrm>
        </p:spPr>
        <p:txBody>
          <a:bodyPr/>
          <a:lstStyle/>
          <a:p>
            <a:r>
              <a:rPr lang="da-DK" dirty="0"/>
              <a:t>FERIEBOLIG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020733B-359A-4AFB-8C93-678D4F45C9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490473"/>
            <a:ext cx="7387200" cy="4230000"/>
          </a:xfrm>
        </p:spPr>
        <p:txBody>
          <a:bodyPr/>
          <a:lstStyle/>
          <a:p>
            <a:r>
              <a:rPr lang="da-DK" dirty="0">
                <a:latin typeface="+mn-lt"/>
              </a:rPr>
              <a:t>Kære xxx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Ferien står for døren og måske kan du finde din feriebolig via Finansforbundet. </a:t>
            </a:r>
          </a:p>
          <a:p>
            <a:r>
              <a:rPr lang="da-DK" dirty="0">
                <a:latin typeface="+mn-lt"/>
              </a:rPr>
              <a:t>Tjek lige de her links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hlinkClick r:id="rId2"/>
              </a:rPr>
              <a:t>Feriebolig via Finanssektorens Feriefond </a:t>
            </a:r>
            <a:endParaRPr lang="da-DK" dirty="0"/>
          </a:p>
          <a:p>
            <a:endParaRPr lang="da-DK" dirty="0">
              <a:hlinkClick r:id="rId3"/>
            </a:endParaRPr>
          </a:p>
          <a:p>
            <a:r>
              <a:rPr lang="da-DK" dirty="0" err="1">
                <a:hlinkClick r:id="rId3"/>
              </a:rPr>
              <a:t>Finansforbundets</a:t>
            </a:r>
            <a:r>
              <a:rPr lang="da-DK" dirty="0">
                <a:hlinkClick r:id="rId3"/>
              </a:rPr>
              <a:t> </a:t>
            </a:r>
            <a:r>
              <a:rPr lang="da-DK" dirty="0" err="1">
                <a:hlinkClick r:id="rId3"/>
              </a:rPr>
              <a:t>feriebørs</a:t>
            </a:r>
            <a:endParaRPr lang="da-DK" dirty="0">
              <a:latin typeface="+mn-lt"/>
            </a:endParaRP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Der er ferieboliger i både ind- og udland. 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Tak fordi du er medlem </a:t>
            </a:r>
            <a:r>
              <a:rPr lang="da-DK" dirty="0">
                <a:latin typeface="+mn-lt"/>
                <a:sym typeface="Wingdings" panose="05000000000000000000" pitchFamily="2" charset="2"/>
              </a:rPr>
              <a:t></a:t>
            </a:r>
            <a:endParaRPr lang="da-DK" dirty="0">
              <a:latin typeface="+mn-lt"/>
            </a:endParaRP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Tag fat i mig, hvis du har spørgsmål eller brug for hjælp.  </a:t>
            </a:r>
          </a:p>
          <a:p>
            <a:r>
              <a:rPr lang="da-DK" dirty="0">
                <a:latin typeface="+mn-lt"/>
              </a:rPr>
              <a:t> </a:t>
            </a:r>
          </a:p>
          <a:p>
            <a:r>
              <a:rPr lang="da-DK" dirty="0">
                <a:latin typeface="+mn-lt"/>
              </a:rPr>
              <a:t>Jeg ønsker dig en god dag. </a:t>
            </a:r>
          </a:p>
          <a:p>
            <a:endParaRPr lang="da-DK" dirty="0">
              <a:solidFill>
                <a:schemeClr val="tx1"/>
              </a:solidFill>
              <a:latin typeface="+mn-lt"/>
            </a:endParaRPr>
          </a:p>
          <a:p>
            <a:endParaRPr lang="da-DK" sz="1400" dirty="0">
              <a:solidFill>
                <a:schemeClr val="tx1"/>
              </a:solidFill>
              <a:latin typeface="+mn-lt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11108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4493E-C2E0-451A-A5EE-1D5164E7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544291"/>
            <a:ext cx="7387200" cy="576000"/>
          </a:xfrm>
        </p:spPr>
        <p:txBody>
          <a:bodyPr/>
          <a:lstStyle/>
          <a:p>
            <a:r>
              <a:rPr lang="da-DK" dirty="0"/>
              <a:t>FINANSKOMPETENCEPULJEN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020733B-359A-4AFB-8C93-678D4F45C9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490473"/>
            <a:ext cx="7387200" cy="4230000"/>
          </a:xfrm>
        </p:spPr>
        <p:txBody>
          <a:bodyPr/>
          <a:lstStyle/>
          <a:p>
            <a:r>
              <a:rPr lang="da-DK" dirty="0">
                <a:latin typeface="+mn-lt"/>
              </a:rPr>
              <a:t>Kære xxx</a:t>
            </a:r>
          </a:p>
          <a:p>
            <a:endParaRPr lang="da-DK" dirty="0">
              <a:latin typeface="+mn-lt"/>
            </a:endParaRPr>
          </a:p>
          <a:p>
            <a:r>
              <a:rPr lang="da-DK" b="0" i="0" dirty="0">
                <a:effectLst/>
                <a:latin typeface="+mn-lt"/>
              </a:rPr>
              <a:t>Viste du, at du som medarbejder i finans-/finans-it branchen kan du få betalt en lang række kurser og uddannelser? Se mere her </a:t>
            </a:r>
            <a:r>
              <a:rPr lang="da-DK" dirty="0"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Finanskompetencepuljen</a:t>
            </a:r>
            <a:endParaRPr lang="da-DK" dirty="0">
              <a:latin typeface="+mn-lt"/>
            </a:endParaRP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Tag fat i mig, hvis du har spørgsmål eller brug for hjælp.  </a:t>
            </a:r>
          </a:p>
          <a:p>
            <a:r>
              <a:rPr lang="da-DK" dirty="0">
                <a:latin typeface="+mn-lt"/>
              </a:rPr>
              <a:t> </a:t>
            </a:r>
          </a:p>
          <a:p>
            <a:r>
              <a:rPr lang="da-DK" dirty="0">
                <a:latin typeface="+mn-lt"/>
              </a:rPr>
              <a:t>Jeg ønsker dig en god dag. </a:t>
            </a:r>
          </a:p>
          <a:p>
            <a:endParaRPr lang="da-DK" dirty="0">
              <a:solidFill>
                <a:schemeClr val="tx1"/>
              </a:solidFill>
              <a:latin typeface="+mn-lt"/>
            </a:endParaRPr>
          </a:p>
          <a:p>
            <a:endParaRPr lang="da-DK" sz="1400" dirty="0">
              <a:solidFill>
                <a:schemeClr val="tx1"/>
              </a:solidFill>
              <a:latin typeface="+mn-lt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29619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4493E-C2E0-451A-A5EE-1D5164E7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849527"/>
            <a:ext cx="7387200" cy="576000"/>
          </a:xfrm>
        </p:spPr>
        <p:txBody>
          <a:bodyPr/>
          <a:lstStyle/>
          <a:p>
            <a:r>
              <a:rPr lang="da-DK" dirty="0"/>
              <a:t>PLEJE AF MEDLEMMER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020733B-359A-4AFB-8C93-678D4F45C9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490473"/>
            <a:ext cx="7387200" cy="4230000"/>
          </a:xfrm>
        </p:spPr>
        <p:txBody>
          <a:bodyPr/>
          <a:lstStyle/>
          <a:p>
            <a:r>
              <a:rPr lang="da-DK" sz="1400" dirty="0">
                <a:solidFill>
                  <a:schemeClr val="tx1"/>
                </a:solidFill>
                <a:latin typeface="+mn-lt"/>
              </a:rPr>
              <a:t>Kære xxx</a:t>
            </a:r>
          </a:p>
          <a:p>
            <a:endParaRPr lang="da-DK" sz="1400" dirty="0">
              <a:solidFill>
                <a:schemeClr val="tx1"/>
              </a:solidFill>
              <a:latin typeface="+mn-lt"/>
            </a:endParaRPr>
          </a:p>
          <a:p>
            <a:r>
              <a:rPr lang="da-DK" sz="1400" dirty="0">
                <a:solidFill>
                  <a:schemeClr val="tx1"/>
                </a:solidFill>
                <a:latin typeface="+mn-lt"/>
              </a:rPr>
              <a:t>Tusind for dit medlemskab hos Finansforbundet. </a:t>
            </a:r>
          </a:p>
          <a:p>
            <a:endParaRPr lang="da-DK" sz="1400" dirty="0">
              <a:solidFill>
                <a:schemeClr val="tx1"/>
              </a:solidFill>
              <a:latin typeface="+mn-lt"/>
            </a:endParaRPr>
          </a:p>
          <a:p>
            <a:r>
              <a:rPr lang="da-DK" sz="1400" dirty="0">
                <a:solidFill>
                  <a:schemeClr val="tx1"/>
                </a:solidFill>
                <a:latin typeface="+mn-lt"/>
              </a:rPr>
              <a:t>Din og de øvrige medlemmers opbakning er afgørende. For jo større opbakning, jo bedre kan vi holde fast i det vi har og jo stærkere står vi, når nyt skal forhandles.  </a:t>
            </a:r>
          </a:p>
          <a:p>
            <a:endParaRPr lang="da-DK" sz="1400" dirty="0">
              <a:solidFill>
                <a:schemeClr val="tx1"/>
              </a:solidFill>
              <a:latin typeface="+mn-lt"/>
            </a:endParaRPr>
          </a:p>
          <a:p>
            <a:r>
              <a:rPr lang="da-DK" sz="1400" dirty="0">
                <a:solidFill>
                  <a:schemeClr val="tx1"/>
                </a:solidFill>
                <a:latin typeface="+mn-lt"/>
              </a:rPr>
              <a:t>Så måske skal din kollega også være medlem? </a:t>
            </a:r>
          </a:p>
          <a:p>
            <a:endParaRPr lang="da-DK" sz="1400" dirty="0">
              <a:solidFill>
                <a:schemeClr val="tx1"/>
              </a:solidFill>
              <a:latin typeface="+mn-lt"/>
            </a:endParaRPr>
          </a:p>
          <a:p>
            <a:r>
              <a:rPr lang="da-DK" sz="1400" dirty="0">
                <a:solidFill>
                  <a:schemeClr val="tx1"/>
                </a:solidFill>
                <a:latin typeface="+mn-lt"/>
              </a:rPr>
              <a:t>Du får et gavekort på 400 kr. hver gang du hjælper os med et nyt betalende medlem. Læs mere her </a:t>
            </a:r>
            <a:r>
              <a:rPr lang="da-DK" sz="1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Skal din kollega også være medlem?</a:t>
            </a:r>
            <a:endParaRPr lang="da-DK" sz="1400" dirty="0">
              <a:solidFill>
                <a:schemeClr val="tx1"/>
              </a:solidFill>
            </a:endParaRPr>
          </a:p>
          <a:p>
            <a:endParaRPr lang="da-DK" sz="1400" dirty="0">
              <a:solidFill>
                <a:schemeClr val="tx1"/>
              </a:solidFill>
              <a:latin typeface="+mn-lt"/>
            </a:endParaRPr>
          </a:p>
          <a:p>
            <a:r>
              <a:rPr lang="da-DK" sz="1400" dirty="0">
                <a:solidFill>
                  <a:schemeClr val="tx1"/>
                </a:solidFill>
                <a:latin typeface="+mn-lt"/>
              </a:rPr>
              <a:t>Tag fat i mig, hvis du har spørgsmål eller brug for hjælp.  </a:t>
            </a:r>
          </a:p>
          <a:p>
            <a:r>
              <a:rPr lang="da-DK" sz="14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r>
              <a:rPr lang="da-DK" sz="1400" dirty="0">
                <a:solidFill>
                  <a:schemeClr val="tx1"/>
                </a:solidFill>
                <a:latin typeface="+mn-lt"/>
              </a:rPr>
              <a:t>Jeg ønsker dig en god dag. </a:t>
            </a:r>
          </a:p>
          <a:p>
            <a:endParaRPr lang="da-DK" sz="1400" dirty="0">
              <a:solidFill>
                <a:schemeClr val="tx1"/>
              </a:solidFill>
              <a:latin typeface="+mn-lt"/>
            </a:endParaRPr>
          </a:p>
          <a:p>
            <a:endParaRPr lang="da-DK" sz="1400" dirty="0">
              <a:solidFill>
                <a:schemeClr val="tx1"/>
              </a:solidFill>
              <a:latin typeface="+mn-lt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8873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4493E-C2E0-451A-A5EE-1D5164E7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544291"/>
            <a:ext cx="7387200" cy="576000"/>
          </a:xfrm>
        </p:spPr>
        <p:txBody>
          <a:bodyPr/>
          <a:lstStyle/>
          <a:p>
            <a:r>
              <a:rPr lang="da-DK" dirty="0"/>
              <a:t>DET ER DIN OVERENSKOMST VÆRD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020733B-359A-4AFB-8C93-678D4F45C9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9999" y="1490473"/>
            <a:ext cx="7762160" cy="4230000"/>
          </a:xfrm>
        </p:spPr>
        <p:txBody>
          <a:bodyPr/>
          <a:lstStyle/>
          <a:p>
            <a:r>
              <a:rPr lang="da-DK" dirty="0">
                <a:latin typeface="+mn-lt"/>
              </a:rPr>
              <a:t>Kære xxx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Er det overhovedet relevant med en overenskomst? </a:t>
            </a:r>
          </a:p>
          <a:p>
            <a:r>
              <a:rPr lang="da-DK" dirty="0">
                <a:latin typeface="+mn-lt"/>
              </a:rPr>
              <a:t>Jeg forhandler jo bare selv min løn! </a:t>
            </a:r>
          </a:p>
          <a:p>
            <a:r>
              <a:rPr lang="da-DK" dirty="0">
                <a:latin typeface="+mn-lt"/>
              </a:rPr>
              <a:t>Jeg får jo glæde af overenskomsten, uanset om jeg er medlem eller ej!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Det her er kommentarer, jeg ofte møder.  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Derfor vil jeg gerne invitere dig til at prøve </a:t>
            </a:r>
            <a:r>
              <a:rPr lang="da-DK" b="0" i="0" dirty="0">
                <a:effectLst/>
                <a:latin typeface="+mn-lt"/>
              </a:rPr>
              <a:t>Finansforbundets </a:t>
            </a:r>
            <a:r>
              <a:rPr lang="da-DK" dirty="0">
                <a:hlinkClick r:id="rId2"/>
              </a:rPr>
              <a:t>LØNPAKKE BEREGNER</a:t>
            </a:r>
            <a:r>
              <a:rPr lang="da-DK" dirty="0"/>
              <a:t> </a:t>
            </a:r>
            <a:r>
              <a:rPr lang="da-DK" dirty="0">
                <a:latin typeface="+mn-lt"/>
              </a:rPr>
              <a:t>Beregneren viser, hvad overenskomsten rent faktisk er værd for dig.  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Tak for dit medlemskab. Din opbakning er afgørende. Både når vi skal fastholde de fordele vi allerede har og når vi skal forhandle nyt.  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Du er velkommen hos mig, hvis du har spørgsmål eller kommentarer. </a:t>
            </a:r>
          </a:p>
          <a:p>
            <a:endParaRPr lang="da-DK" dirty="0">
              <a:latin typeface="+mn-lt"/>
            </a:endParaRPr>
          </a:p>
          <a:p>
            <a:r>
              <a:rPr lang="da-DK" dirty="0">
                <a:latin typeface="+mn-lt"/>
              </a:rPr>
              <a:t>Jeg ønsker dig en god dag. </a:t>
            </a:r>
          </a:p>
          <a:p>
            <a:endParaRPr lang="da-DK" dirty="0">
              <a:solidFill>
                <a:schemeClr val="tx1"/>
              </a:solidFill>
              <a:latin typeface="+mn-lt"/>
            </a:endParaRPr>
          </a:p>
          <a:p>
            <a:endParaRPr lang="da-DK" sz="1400" dirty="0">
              <a:solidFill>
                <a:schemeClr val="tx1"/>
              </a:solidFill>
              <a:latin typeface="+mn-lt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7645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Brugerdefiner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1965"/>
      </a:accent1>
      <a:accent2>
        <a:srgbClr val="2878FF"/>
      </a:accent2>
      <a:accent3>
        <a:srgbClr val="FF9BBE"/>
      </a:accent3>
      <a:accent4>
        <a:srgbClr val="69F0BE"/>
      </a:accent4>
      <a:accent5>
        <a:srgbClr val="818181"/>
      </a:accent5>
      <a:accent6>
        <a:srgbClr val="FD6D6F"/>
      </a:accent6>
      <a:hlink>
        <a:srgbClr val="001965"/>
      </a:hlink>
      <a:folHlink>
        <a:srgbClr val="287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2019_Finansforbundet FF" id="{AF137C8B-7C99-4B45-9408-EF2D8E6250B1}" vid="{69E27624-CD8C-43C7-8BDE-B35E8BE404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F57AE71-96CE-4AB0-95ED-AC36A6AC0EF8}">
  <we:reference id="b0430364-2ab6-47cd-907e-f8b72239b204" version="3.18.149.0" store="EXCatalog" storeType="EXCatalog"/>
  <we:alternateReferences>
    <we:reference id="WA200000729" version="3.18.149.0" store="da-DK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Lib" ma:contentTypeID="0x01010E0086B92F4CF9B4574599414CF947A036DA0090B8E4D3BA8DE24C95956F40DA7E8461" ma:contentTypeVersion="5" ma:contentTypeDescription="EXDocument" ma:contentTypeScope="" ma:versionID="19b8e09bf1e65f396b392590648872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c761e7c8230d9e20202daf017d426665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EXDocumentID" minOccurs="0"/>
                <xsd:element ref="ns2:EXCoreDocType" minOccurs="0"/>
                <xsd:element ref="ns2:EXHash" minOccurs="0"/>
                <xsd:element ref="ns2:EXTimestam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EXDocumentID" ma:index="9" nillable="true" ma:displayName="EXDocumentID" ma:internalName="EXDocumentID" ma:readOnly="true">
      <xsd:simpleType>
        <xsd:restriction base="dms:Text"/>
      </xsd:simpleType>
    </xsd:element>
    <xsd:element name="EXCoreDocType" ma:index="10" nillable="true" ma:displayName="EXCoreDocType" ma:internalName="EXCoreDocType" ma:readOnly="true">
      <xsd:simpleType>
        <xsd:restriction base="dms:Text"/>
      </xsd:simpleType>
    </xsd:element>
    <xsd:element name="EXHash" ma:index="11" nillable="true" ma:displayName="EXHash" ma:internalName="EXHash" ma:readOnly="true">
      <xsd:simpleType>
        <xsd:restriction base="dms:Text"/>
      </xsd:simpleType>
    </xsd:element>
    <xsd:element name="EXTimestamp" ma:index="12" nillable="true" ma:displayName="EXTimestamp" ma:internalName="EXTimestamp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3134D0-780E-4563-A3EB-295DAB1923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3B3511-1F05-45FB-AA7D-BE8ECE95C4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A8EA25-88D5-4481-8E3E-F7953A2444BE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Finansforbundet</Template>
  <TotalTime>521</TotalTime>
  <Words>578</Words>
  <Application>Microsoft Office PowerPoint</Application>
  <PresentationFormat>Widescreen</PresentationFormat>
  <Paragraphs>101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0" baseType="lpstr">
      <vt:lpstr>Arial</vt:lpstr>
      <vt:lpstr>Office-tema</vt:lpstr>
      <vt:lpstr>INSPIRATION TIL PLEJE AF MEDLEMMER </vt:lpstr>
      <vt:lpstr>FORBRUGSFORENING</vt:lpstr>
      <vt:lpstr>ARRANGEMENTER OG KURSER</vt:lpstr>
      <vt:lpstr>FORSIKRINGER VIA TRYG </vt:lpstr>
      <vt:lpstr>FERIEBOLIG</vt:lpstr>
      <vt:lpstr>FINANSKOMPETENCEPULJEN</vt:lpstr>
      <vt:lpstr>PLEJE AF MEDLEMMER </vt:lpstr>
      <vt:lpstr>DET ER DIN OVERENSKOMST VÆRD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SDC  1. marts 2021</dc:title>
  <dc:creator>Susanne Grantzau</dc:creator>
  <cp:lastModifiedBy>Jeanne Schramm Knudsen</cp:lastModifiedBy>
  <cp:revision>19</cp:revision>
  <cp:lastPrinted>2022-03-11T10:35:51Z</cp:lastPrinted>
  <dcterms:created xsi:type="dcterms:W3CDTF">2022-03-01T08:21:01Z</dcterms:created>
  <dcterms:modified xsi:type="dcterms:W3CDTF">2023-04-26T14:18:16Z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_sAMAccountName">
    <vt:lpwstr>SG0142</vt:lpwstr>
  </property>
  <property fmtid="{D5CDD505-2E9C-101B-9397-08002B2CF9AE}" pid="3" name="DL_AuthorInitials">
    <vt:lpwstr>SG0142</vt:lpwstr>
  </property>
  <property fmtid="{D5CDD505-2E9C-101B-9397-08002B2CF9AE}" pid="4" name="fInit">
    <vt:lpwstr>SG0142</vt:lpwstr>
  </property>
  <property fmtid="{D5CDD505-2E9C-101B-9397-08002B2CF9AE}" pid="5" name="fNavn">
    <vt:lpwstr>Susanne Grantzau</vt:lpwstr>
  </property>
  <property fmtid="{D5CDD505-2E9C-101B-9397-08002B2CF9AE}" pid="6" name="fTlf">
    <vt:lpwstr>32 66 14 36</vt:lpwstr>
  </property>
  <property fmtid="{D5CDD505-2E9C-101B-9397-08002B2CF9AE}" pid="7" name="fEpost">
    <vt:lpwstr>sg@finansforbundet.dk</vt:lpwstr>
  </property>
  <property fmtid="{D5CDD505-2E9C-101B-9397-08002B2CF9AE}" pid="8" name="fLogo">
    <vt:lpwstr>http://www.exformatics.com/images/logo_new.jpg</vt:lpwstr>
  </property>
  <property fmtid="{D5CDD505-2E9C-101B-9397-08002B2CF9AE}" pid="9" name="EntityNameForeign">
    <vt:lpwstr>DL_Activities</vt:lpwstr>
  </property>
  <property fmtid="{D5CDD505-2E9C-101B-9397-08002B2CF9AE}" pid="10" name="EntityId">
    <vt:lpwstr>44563</vt:lpwstr>
  </property>
  <property fmtid="{D5CDD505-2E9C-101B-9397-08002B2CF9AE}" pid="11" name="DL_Id">
    <vt:lpwstr>44563</vt:lpwstr>
  </property>
  <property fmtid="{D5CDD505-2E9C-101B-9397-08002B2CF9AE}" pid="12" name="DL_CaseNo">
    <vt:lpwstr>202002235</vt:lpwstr>
  </property>
  <property fmtid="{D5CDD505-2E9C-101B-9397-08002B2CF9AE}" pid="13" name="sNr">
    <vt:lpwstr>202002235</vt:lpwstr>
  </property>
  <property fmtid="{D5CDD505-2E9C-101B-9397-08002B2CF9AE}" pid="14" name="sTitel">
    <vt:lpwstr>IT-Michael</vt:lpwstr>
  </property>
  <property fmtid="{D5CDD505-2E9C-101B-9397-08002B2CF9AE}" pid="15" name="sInit">
    <vt:lpwstr>mj</vt:lpwstr>
  </property>
  <property fmtid="{D5CDD505-2E9C-101B-9397-08002B2CF9AE}" pid="16" name="sProjekt">
    <vt:lpwstr/>
  </property>
  <property fmtid="{D5CDD505-2E9C-101B-9397-08002B2CF9AE}" pid="17" name="CaseNo">
    <vt:lpwstr>202002235</vt:lpwstr>
  </property>
  <property fmtid="{D5CDD505-2E9C-101B-9397-08002B2CF9AE}" pid="18" name="sAnsvarligNavn">
    <vt:lpwstr>Michael Juel Mortensen</vt:lpwstr>
  </property>
  <property fmtid="{D5CDD505-2E9C-101B-9397-08002B2CF9AE}" pid="19" name="sAnsvarligEmail">
    <vt:lpwstr>mj@finansforbundet.dk</vt:lpwstr>
  </property>
  <property fmtid="{D5CDD505-2E9C-101B-9397-08002B2CF9AE}" pid="20" name="sAnsvarligTelefon">
    <vt:lpwstr>+4532661366</vt:lpwstr>
  </property>
  <property fmtid="{D5CDD505-2E9C-101B-9397-08002B2CF9AE}" pid="21" name="sGruppe">
    <vt:lpwstr>Adm-IT</vt:lpwstr>
  </property>
  <property fmtid="{D5CDD505-2E9C-101B-9397-08002B2CF9AE}" pid="22" name="sUndergruppe">
    <vt:lpwstr>Administration</vt:lpwstr>
  </property>
  <property fmtid="{D5CDD505-2E9C-101B-9397-08002B2CF9AE}" pid="23" name="EXDocumentID">
    <vt:lpwstr>000399989</vt:lpwstr>
  </property>
  <property fmtid="{D5CDD505-2E9C-101B-9397-08002B2CF9AE}" pid="24" name="ContentTypeId">
    <vt:lpwstr>0x01010E0086B92F4CF9B4574599414CF947A036DA0090B8E4D3BA8DE24C95956F40DA7E8461</vt:lpwstr>
  </property>
  <property fmtid="{D5CDD505-2E9C-101B-9397-08002B2CF9AE}" pid="25" name="fKontor">
    <vt:lpwstr>3.38.31</vt:lpwstr>
  </property>
  <property fmtid="{D5CDD505-2E9C-101B-9397-08002B2CF9AE}" pid="26" name="DocumentName">
    <vt:lpwstr>http://findus/sites/2015/Sag/1554Docs/201503521/2022/SDC/Møde 1. marts 2022.pptx</vt:lpwstr>
  </property>
  <property fmtid="{D5CDD505-2E9C-101B-9397-08002B2CF9AE}" pid="27" name="fAfdeling">
    <vt:lpwstr>Havnegade</vt:lpwstr>
  </property>
</Properties>
</file>