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8" r:id="rId1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Juel Mortensen" initials="MJM" lastIdx="1" clrIdx="0">
    <p:extLst>
      <p:ext uri="{19B8F6BF-5375-455C-9EA6-DF929625EA0E}">
        <p15:presenceInfo xmlns:p15="http://schemas.microsoft.com/office/powerpoint/2012/main" userId="S::mj@finansforbundet.dk::4c147f2f-7fbd-40bb-abd3-80f0b4b45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6A8"/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 autoAdjust="0"/>
  </p:normalViewPr>
  <p:slideViewPr>
    <p:cSldViewPr snapToGrid="0">
      <p:cViewPr varScale="1">
        <p:scale>
          <a:sx n="153" d="100"/>
          <a:sy n="153" d="100"/>
        </p:scale>
        <p:origin x="79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27-03-2023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C4FE394E-63E0-48C0-A7DE-1735F7C49101}" type="datetimeFigureOut">
              <a:rPr lang="da-DK" smtClean="0"/>
              <a:pPr rtl="0"/>
              <a:t>27-03-2023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  <a:p>
            <a:pPr lvl="3" rtl="0"/>
            <a:r>
              <a:rPr lang="en"/>
              <a:t>Fjerde niveau</a:t>
            </a:r>
          </a:p>
          <a:p>
            <a:pPr lvl="4" rtl="0"/>
            <a:r>
              <a:rPr lang="en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rtlCol="0"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pPr rtl="0"/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 rtlCol="0"/>
          <a:lstStyle/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  <a:p>
            <a:pPr lvl="3" rtl="0"/>
            <a:r>
              <a:rPr lang="en"/>
              <a:t>Fjerde niveau</a:t>
            </a:r>
          </a:p>
          <a:p>
            <a:pPr lvl="4" rtl="0"/>
            <a:r>
              <a:rPr lang="en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pPr rtl="0"/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 rtlCol="0"/>
          <a:lstStyle/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  <a:p>
            <a:pPr lvl="3" rtl="0"/>
            <a:r>
              <a:rPr lang="en"/>
              <a:t>Fjerde niveau</a:t>
            </a:r>
          </a:p>
          <a:p>
            <a:pPr lvl="4" rtl="0"/>
            <a:r>
              <a:rPr lang="en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 rtlCol="0"/>
          <a:lstStyle/>
          <a:p>
            <a:pPr rtl="0"/>
            <a:r>
              <a:rPr lang="en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 rtlCol="0"/>
          <a:lstStyle/>
          <a:p>
            <a:pPr rtl="0"/>
            <a:r>
              <a:rPr lang="en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Videoen fylder hele slidet.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rtlCol="0"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rtlCol="0"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rtlCol="0" anchor="t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Dernæst højreklik og vælg ”flyt bagest”.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rtlCol="0"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rtlCol="0"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rtlCol="0"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 rtlCol="0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pPr rtl="0"/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 rtlCol="0"/>
          <a:lstStyle/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  <a:p>
            <a:pPr lvl="3" rtl="0"/>
            <a:r>
              <a:rPr lang="en"/>
              <a:t>Fjerde niveau</a:t>
            </a:r>
          </a:p>
          <a:p>
            <a:pPr lvl="4" rtl="0"/>
            <a:r>
              <a:rPr lang="en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rtlCol="0"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rtl="0"/>
            <a:r>
              <a:rPr lang="en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rtlCol="0"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Dernæst højreklik og vælg ”flyt bagest”.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 rtlCol="0"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Evt. mellemrubrik skrives med fed</a:t>
            </a:r>
            <a:r>
              <a:rPr lang="en" sz="1100" b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rtlCol="0" anchor="t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 rtl="0"/>
            <a:r>
              <a:rPr lang="en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rtlCol="0" anchor="ctr" anchorCtr="1"/>
          <a:lstStyle/>
          <a:p>
            <a:pPr rtl="0"/>
            <a:r>
              <a:rPr lang="en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Evt. mellemrubrik skrives med fed.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 rtlCol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 rtlCol="0"/>
          <a:lstStyle/>
          <a:p>
            <a:pPr rtl="0"/>
            <a:r>
              <a:rPr lang="en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Evt. mellemrubrik skrives med fed.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t"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rtl="0"/>
            <a:r>
              <a:rPr lang="en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 rtlCol="0"/>
          <a:lstStyle/>
          <a:p>
            <a:pPr rtl="0"/>
            <a:r>
              <a:rPr lang="en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sz="900" b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Samme gælder fontstørrelse og skrifttype.</a:t>
            </a:r>
          </a:p>
          <a:p>
            <a:pPr rtl="0"/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900" b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pPr rtl="0"/>
            <a:r>
              <a:rPr lang="en" sz="900" b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"/>
              <a:t>Klik for at redigere teksttypografierne i masteren</a:t>
            </a:r>
          </a:p>
          <a:p>
            <a:pPr lvl="1" rtl="0"/>
            <a:r>
              <a:rPr lang="en"/>
              <a:t>Andet niveau</a:t>
            </a:r>
          </a:p>
          <a:p>
            <a:pPr lvl="2" rtl="0"/>
            <a:r>
              <a:rPr lang="en"/>
              <a:t>Tredje niveau</a:t>
            </a:r>
          </a:p>
          <a:p>
            <a:pPr lvl="3" rtl="0"/>
            <a:r>
              <a:rPr lang="en"/>
              <a:t>Fjerde niveau</a:t>
            </a:r>
          </a:p>
          <a:p>
            <a:pPr lvl="4" rtl="0"/>
            <a:r>
              <a:rPr lang="en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653BA-B667-4080-862F-35DE6FD55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733316"/>
            <a:ext cx="10029600" cy="1974331"/>
          </a:xfrm>
        </p:spPr>
        <p:txBody>
          <a:bodyPr rtlCol="0"/>
          <a:lstStyle/>
          <a:p>
            <a:pPr rtl="0"/>
            <a:r>
              <a:rPr lang="en"/>
              <a:t>Your new collective agreement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A2A40A-A705-47A9-9B06-A5BD7B3E5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B19724-A88B-7016-173D-B2244AA292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4057" y="3839817"/>
            <a:ext cx="2121486" cy="8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Social provisions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en" sz="2400">
                <a:latin typeface="+mn-lt"/>
                <a:cs typeface="Calibri Light" panose="020F0302020204030204" pitchFamily="34" charset="0"/>
              </a:rPr>
              <a:t>and appraisal interviews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In future, fathers and co-mothers will have the option of 26 weeks of paid parental leave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As of 1 January 2024, the rules also apply to parents intended to have a parent-like relation to the child – LGBTQ+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Future appraisal interviews should include a discussion of the phases of life and real competences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Employees no longer have to pay their own pension contributions in the event of leave due to child illness </a:t>
            </a:r>
            <a:r>
              <a:rPr lang="en"/>
              <a:t>under clause </a:t>
            </a:r>
            <a:r>
              <a:rPr lang="en" dirty="0"/>
              <a:t>42 – companies continue to pay their contributions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51C9BAEF-F01B-971D-EDCB-5AB14AC317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r="24560" b="-5263"/>
          <a:stretch/>
        </p:blipFill>
        <p:spPr>
          <a:xfrm>
            <a:off x="6364800" y="0"/>
            <a:ext cx="5824800" cy="6858000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92847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Union representatives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en" sz="2400">
                <a:latin typeface="+mn-lt"/>
                <a:cs typeface="Calibri Light" panose="020F0302020204030204" pitchFamily="34" charset="0"/>
              </a:rPr>
              <a:t>and Works Council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The Cooperation Agreement outlines the dialogue on remuneration of union representatives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Information to union representatives in personal cases must contain relevant documents </a:t>
            </a:r>
          </a:p>
          <a:p>
            <a:pPr rtl="0"/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A union representative may participate in sickness absence interviews if preferred by the member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01DAED64-5A8C-16BB-2429-9040BA1BFB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r="736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2673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Union representatives 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en" sz="2400">
                <a:latin typeface="+mn-lt"/>
                <a:cs typeface="Calibri Light" panose="020F0302020204030204" pitchFamily="34" charset="0"/>
              </a:rPr>
              <a:t>and Works Council </a:t>
            </a:r>
            <a:r>
              <a:rPr lang="en" sz="2400" b="0">
                <a:latin typeface="+mn-lt"/>
                <a:cs typeface="Calibri Light" panose="020F0302020204030204" pitchFamily="34" charset="0"/>
              </a:rPr>
              <a:t> (continued)</a:t>
            </a:r>
            <a:endParaRPr lang="da-DK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Interpretation of "time required". Acknowledgement that the time spent varies according to the number of members, assignments, periods, etc.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Works Council (bank and mortgage credit) to discuss the consequences of outsourcing/offshoring for employees </a:t>
            </a: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Adjustment to the Works Council agreement in the savings bank area – right of priority to vacant positions for three months for employees under notice owing to the affairs of the company will be discontinued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01DAED64-5A8C-16BB-2429-9040BA1BFB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r="7360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11381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Miscellaneous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Working group on data ethics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Working group on retention of senior staff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Working group on EU directives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Continued discussion of Group Life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E44DACB-E2AB-E8B3-F035-CF7B4C1A71F9}"/>
              </a:ext>
            </a:extLst>
          </p:cNvPr>
          <p:cNvSpPr/>
          <p:nvPr/>
        </p:nvSpPr>
        <p:spPr>
          <a:xfrm>
            <a:off x="6367202" y="0"/>
            <a:ext cx="58247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9" name="Pladsholder til 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67ABAAF-284D-8378-1B61-4BF7E3553F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10287" r="-4443" b="3588"/>
          <a:stretch/>
        </p:blipFill>
        <p:spPr>
          <a:xfrm>
            <a:off x="1130191" y="1043078"/>
            <a:ext cx="10309967" cy="5910172"/>
          </a:xfrm>
        </p:spPr>
      </p:pic>
    </p:spTree>
    <p:extLst>
      <p:ext uri="{BB962C8B-B14F-4D97-AF65-F5344CB8AC3E}">
        <p14:creationId xmlns:p14="http://schemas.microsoft.com/office/powerpoint/2010/main" val="395984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 rtlCol="0" anchor="t">
            <a:normAutofit/>
          </a:bodyPr>
          <a:lstStyle/>
          <a:p>
            <a:pPr rtl="0"/>
            <a:r>
              <a:rPr lang="en"/>
              <a:t>Don’t forget to vote!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 rtlCol="0">
            <a:normAutofit fontScale="92500"/>
          </a:bodyPr>
          <a:lstStyle/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/>
              <a:t>The collective agreement applies to you, so don’t forget to vote.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/>
              <a:t>The ballot is open from 16 March to 31 March at 2pm – if the collective agreement is adopted, it will enter into force on 1 April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/>
              <a:t>You have been notified directly by email or letter to your e-Boks – and voting is easy, anonymous and secure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/>
              <a:t>Read more about the content on finansforbundet.dk/OK23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/>
              <a:t>Haven’t voted? Then do it now -&gt;</a:t>
            </a:r>
          </a:p>
          <a:p>
            <a:pPr rtl="0">
              <a:spcAft>
                <a:spcPts val="600"/>
              </a:spcAft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8F9CFFC-B338-8185-1518-C9CAF135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00" y="516600"/>
            <a:ext cx="5824800" cy="582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8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"/>
              <a:t>Salaries and wages</a:t>
            </a:r>
            <a:br>
              <a:rPr lang="da-DK" dirty="0"/>
            </a:br>
            <a:r>
              <a:rPr lang="en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Salary adjustment pursuant to standard collective agreement (STOK): 4.5% in 2023 and 3.7% in 2024, with the possibility of pooling 1% in 2024 in STOK companies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Salary adjustment pursuant to corporate collective agreement (VOK): Minimum 3% in 2023 and 2.2% in 2024, with the possibility of pooling 1.5% in 2023 and 2024, respectively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Fixed rates: Adjusted by 4.5% in 2023 and </a:t>
            </a:r>
            <a:br>
              <a:rPr lang="da-DK" dirty="0"/>
            </a:br>
            <a:r>
              <a:rPr lang="en" dirty="0"/>
              <a:t>3.7% in 2024 and rounded to the nearest DKK 5.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3567623-C5D6-14A6-5886-4D06A0C96471}"/>
              </a:ext>
            </a:extLst>
          </p:cNvPr>
          <p:cNvSpPr/>
          <p:nvPr/>
        </p:nvSpPr>
        <p:spPr>
          <a:xfrm>
            <a:off x="6364027" y="0"/>
            <a:ext cx="58247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7" name="Pladsholder til billede 11">
            <a:extLst>
              <a:ext uri="{FF2B5EF4-FFF2-40B4-BE49-F238E27FC236}">
                <a16:creationId xmlns:a16="http://schemas.microsoft.com/office/drawing/2014/main" id="{ADC9D25A-8AB8-2D21-7038-A291954968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-19507" r="-2964" b="8630"/>
          <a:stretch/>
        </p:blipFill>
        <p:spPr>
          <a:xfrm>
            <a:off x="3360738" y="0"/>
            <a:ext cx="88280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6484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90B88E8-6097-D286-7EEA-A3113B36E52C}"/>
              </a:ext>
            </a:extLst>
          </p:cNvPr>
          <p:cNvSpPr/>
          <p:nvPr/>
        </p:nvSpPr>
        <p:spPr>
          <a:xfrm>
            <a:off x="6364027" y="0"/>
            <a:ext cx="58247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"/>
              <a:t>Salaries and wages </a:t>
            </a:r>
            <a:r>
              <a:rPr lang="en" b="0"/>
              <a:t>(continued)</a:t>
            </a:r>
            <a:br>
              <a:rPr lang="da-DK" b="0" dirty="0"/>
            </a:br>
            <a:endParaRPr lang="da-DK" b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Salary payment: Possibility of local agreement on salary payment in arrears. Transitional arrangement, if existing employees are covered.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Pension: Clarification of protocol on pension. Pension is paid when you retire from the labour market owing to old age, except in specific cases and if a dispensation is granted.</a:t>
            </a:r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10FDDA9B-E86F-4529-1803-2EBF133A6B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-19507" r="-2964" b="8630"/>
          <a:stretch/>
        </p:blipFill>
        <p:spPr>
          <a:xfrm>
            <a:off x="3360738" y="0"/>
            <a:ext cx="8828087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1573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rtl="0"/>
            <a:r>
              <a:rPr lang="en"/>
              <a:t>Fixed salary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Transition to fixed salary: The transitional provision is incorporated into the collective agreement and thereby becomes permanent – Local agreement based on the past 24 months of additional work and hardship allowances, i.e. cost-neutral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Fixed salary cap: Not adjusted in 2023, but by 3.7% in 2024 (56,050/47,600)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D81AF206-E428-A351-74EC-05D8F30012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6" r="2890"/>
          <a:stretch/>
        </p:blipFill>
        <p:spPr>
          <a:xfrm>
            <a:off x="6364800" y="0"/>
            <a:ext cx="5824800" cy="6858000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4122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Working hours</a:t>
            </a:r>
            <a:br>
              <a:rPr lang="da-DK" dirty="0"/>
            </a:br>
            <a:r>
              <a:rPr lang="en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Equal terms in connection with notice of termination under clauses 6 and 7: Notice of termination of individually agreed working hours is aligned to three months for employees and companies alike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Special work assignments of a marketing nature: Clause 10 on special work assignments is deleted. In future, this type of work assignments must be remunerated in accordance with the general rules on working hours, clauses 5-9</a:t>
            </a:r>
          </a:p>
        </p:txBody>
      </p:sp>
      <p:pic>
        <p:nvPicPr>
          <p:cNvPr id="10" name="Pladsholder til billede 9" descr="Et billede, der indeholder ur&#10;&#10;Automatisk genereret beskrivelse">
            <a:extLst>
              <a:ext uri="{FF2B5EF4-FFF2-40B4-BE49-F238E27FC236}">
                <a16:creationId xmlns:a16="http://schemas.microsoft.com/office/drawing/2014/main" id="{4632B39B-BAB1-769F-6AC4-88FB0CA9BE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6391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Working hours </a:t>
            </a:r>
            <a:r>
              <a:rPr lang="en" b="0"/>
              <a:t>(continued)</a:t>
            </a:r>
            <a:br>
              <a:rPr lang="da-DK" b="0" dirty="0"/>
            </a:br>
            <a:r>
              <a:rPr lang="en"/>
              <a:t> 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Amendment of the time bank rules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The time bank’s maximum balance is reduced from 481 to 400 hours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The balance is to be reviewed when an employee switches to a new position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Hours in excess of the company’s applied balance are paid out automatically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Going forward, employees may take time off in lieu for up to five days instead of three days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Transitional arrangement until 30 November 2023 for employees with balances exceeding 400 hours or the locally agreed maximum</a:t>
            </a:r>
          </a:p>
        </p:txBody>
      </p:sp>
      <p:pic>
        <p:nvPicPr>
          <p:cNvPr id="8" name="Pladsholder til billede 9" descr="Et billede, der indeholder ur">
            <a:extLst>
              <a:ext uri="{FF2B5EF4-FFF2-40B4-BE49-F238E27FC236}">
                <a16:creationId xmlns:a16="http://schemas.microsoft.com/office/drawing/2014/main" id="{BBA10696-F09A-9C04-66AA-A94940DD2E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7801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Holiday rules regarding finance bachelors and IT trainees</a:t>
            </a:r>
          </a:p>
          <a:p>
            <a:pPr rtl="0"/>
            <a:r>
              <a:rPr lang="en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The new Danish Holiday Act and the introduction of concurrent holiday have fulfilled the special needs of these employees in relation to holiday.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9" name="Pladsholder til billede 9" descr="Et billede, der indeholder ur">
            <a:extLst>
              <a:ext uri="{FF2B5EF4-FFF2-40B4-BE49-F238E27FC236}">
                <a16:creationId xmlns:a16="http://schemas.microsoft.com/office/drawing/2014/main" id="{04D1CE8A-422D-A9CF-70E1-15AD22B300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r="4691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7C6B493-449D-2B6D-9958-C66F0A24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744800" cy="576000"/>
          </a:xfrm>
        </p:spPr>
        <p:txBody>
          <a:bodyPr rtlCol="0"/>
          <a:lstStyle/>
          <a:p>
            <a:pPr rtl="0"/>
            <a:r>
              <a:rPr lang="en"/>
              <a:t>Working hours </a:t>
            </a:r>
            <a:r>
              <a:rPr lang="en" b="0"/>
              <a:t>(continued)</a:t>
            </a:r>
            <a:br>
              <a:rPr lang="da-DK" b="0" dirty="0"/>
            </a:br>
            <a:r>
              <a:rPr lang="en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677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6C9D690-1B54-485F-48D7-4CC16A566F8B}"/>
              </a:ext>
            </a:extLst>
          </p:cNvPr>
          <p:cNvSpPr/>
          <p:nvPr/>
        </p:nvSpPr>
        <p:spPr>
          <a:xfrm>
            <a:off x="6367202" y="0"/>
            <a:ext cx="58272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9" name="Pladsholder til billede 8" descr="Et billede, der indeholder tekst">
            <a:extLst>
              <a:ext uri="{FF2B5EF4-FFF2-40B4-BE49-F238E27FC236}">
                <a16:creationId xmlns:a16="http://schemas.microsoft.com/office/drawing/2014/main" id="{96BB19DB-47FC-89C3-2C6A-F7228662B8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3" t="-24609" r="16" b="1"/>
          <a:stretch/>
        </p:blipFill>
        <p:spPr>
          <a:xfrm>
            <a:off x="3175" y="0"/>
            <a:ext cx="12188825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Teleworking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en" sz="2400">
                <a:latin typeface="+mn-lt"/>
                <a:cs typeface="Calibri Light" panose="020F0302020204030204" pitchFamily="34" charset="0"/>
              </a:rPr>
              <a:t>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Voluntary for employees and companies alike</a:t>
            </a:r>
          </a:p>
          <a:p>
            <a:pPr rtl="0"/>
            <a:r>
              <a:rPr lang="en" dirty="0"/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Same collective agreement provisions as when  </a:t>
            </a:r>
            <a:br>
              <a:rPr lang="da-DK" dirty="0"/>
            </a:br>
            <a:r>
              <a:rPr lang="en" dirty="0"/>
              <a:t>working at the office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Right to a workstation at </a:t>
            </a:r>
            <a:br>
              <a:rPr lang="da-DK" dirty="0"/>
            </a:br>
            <a:r>
              <a:rPr lang="en" dirty="0"/>
              <a:t>your workplace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The company pays for  </a:t>
            </a:r>
            <a:br>
              <a:rPr lang="da-DK" dirty="0"/>
            </a:br>
            <a:r>
              <a:rPr lang="en" dirty="0"/>
              <a:t>equipment, additional costs and </a:t>
            </a:r>
            <a:br>
              <a:rPr lang="da-DK" dirty="0"/>
            </a:br>
            <a:r>
              <a:rPr lang="en" dirty="0"/>
              <a:t>insurance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 dirty="0"/>
              <a:t>Written individual agreement no longer required</a:t>
            </a:r>
          </a:p>
        </p:txBody>
      </p:sp>
    </p:spTree>
    <p:extLst>
      <p:ext uri="{BB962C8B-B14F-4D97-AF65-F5344CB8AC3E}">
        <p14:creationId xmlns:p14="http://schemas.microsoft.com/office/powerpoint/2010/main" val="117201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A10D-01AA-68AE-76DB-C8AF5C57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 sz="2400">
                <a:latin typeface="+mn-lt"/>
                <a:cs typeface="Calibri Light" panose="020F0302020204030204" pitchFamily="34" charset="0"/>
              </a:rPr>
              <a:t>Terms in connection with termination</a:t>
            </a:r>
            <a:br>
              <a:rPr lang="da-DK" sz="2400" dirty="0">
                <a:latin typeface="+mn-lt"/>
                <a:cs typeface="Calibri Light" panose="020F0302020204030204" pitchFamily="34" charset="0"/>
              </a:rPr>
            </a:br>
            <a:r>
              <a:rPr lang="en" sz="2400">
                <a:latin typeface="+mn-lt"/>
                <a:cs typeface="Calibri Light" panose="020F0302020204030204" pitchFamily="34" charset="0"/>
              </a:rPr>
              <a:t>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647F8-D19B-468C-F3EB-E2C20D9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Agreement on mitigations is extended and brought up to date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In future, employees will be entitled to severance pay despite having reached the age entitling to state pension or transferring to retirement pension from the company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"/>
              <a:t>Going forward, no right to severance pay in the event of fair dismissals made for disciplinary reasons</a:t>
            </a:r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19DAAC1E-D5DC-A769-5D3F-04A357CCAC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4" r="648"/>
          <a:stretch/>
        </p:blipFill>
        <p:spPr>
          <a:xfrm>
            <a:off x="6364800" y="0"/>
            <a:ext cx="5824800" cy="6858000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1182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2019_Finansforbundet FF" id="{AF137C8B-7C99-4B45-9408-EF2D8E6250B1}" vid="{69E27624-CD8C-43C7-8BDE-B35E8BE404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C46095-D117-42E6-9BBA-C78F4D89B3F5}">
  <we:reference id="b0430364-2ab6-47cd-907e-f8b72239b204" version="3.19.222.0" store="EXCatalog" storeType="EXCatalog"/>
  <we:alternateReferences>
    <we:reference id="WA200000729" version="3.19.222.0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a096f6-4e3e-4807-8096-67135a29f4c6">
      <Terms xmlns="http://schemas.microsoft.com/office/infopath/2007/PartnerControls"/>
    </lcf76f155ced4ddcb4097134ff3c332f>
    <TaxCatchAll xmlns="9097560f-8df2-447b-9140-53740ea216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A1496D3A8EA54D9273947616C000AB" ma:contentTypeVersion="14" ma:contentTypeDescription="Opret et nyt dokument." ma:contentTypeScope="" ma:versionID="5f0a0980c62b63b8967fc7589760246b">
  <xsd:schema xmlns:xsd="http://www.w3.org/2001/XMLSchema" xmlns:xs="http://www.w3.org/2001/XMLSchema" xmlns:p="http://schemas.microsoft.com/office/2006/metadata/properties" xmlns:ns2="9097560f-8df2-447b-9140-53740ea216f5" xmlns:ns3="dea096f6-4e3e-4807-8096-67135a29f4c6" targetNamespace="http://schemas.microsoft.com/office/2006/metadata/properties" ma:root="true" ma:fieldsID="9c10f675baa589e961f438b6b6e6d75e" ns2:_="" ns3:_="">
    <xsd:import namespace="9097560f-8df2-447b-9140-53740ea216f5"/>
    <xsd:import namespace="dea096f6-4e3e-4807-8096-67135a29f4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7560f-8df2-447b-9140-53740ea216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b09754-4f70-481d-b0fe-ab8d8781bdf8}" ma:internalName="TaxCatchAll" ma:showField="CatchAllData" ma:web="9097560f-8df2-447b-9140-53740ea216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096f6-4e3e-4807-8096-67135a29f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d4caa44-722c-46c1-a29e-828a9f31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8EA25-88D5-4481-8E3E-F7953A2444BE}">
  <ds:schemaRefs>
    <ds:schemaRef ds:uri="9097560f-8df2-447b-9140-53740ea216f5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dea096f6-4e3e-4807-8096-67135a29f4c6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3B1AB8D-8BD3-4F4E-A7D0-DF8A3A774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7560f-8df2-447b-9140-53740ea216f5"/>
    <ds:schemaRef ds:uri="dea096f6-4e3e-4807-8096-67135a29f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0</TotalTime>
  <Words>863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6" baseType="lpstr">
      <vt:lpstr>Arial</vt:lpstr>
      <vt:lpstr>Office-tema</vt:lpstr>
      <vt:lpstr>Your new collective agreement</vt:lpstr>
      <vt:lpstr>Salaries and wages  </vt:lpstr>
      <vt:lpstr>Salaries and wages (continued) </vt:lpstr>
      <vt:lpstr>Fixed salary </vt:lpstr>
      <vt:lpstr>Working hours  </vt:lpstr>
      <vt:lpstr>Working hours (continued)   </vt:lpstr>
      <vt:lpstr>Working hours (continued)   </vt:lpstr>
      <vt:lpstr>Teleworking  </vt:lpstr>
      <vt:lpstr>Terms in connection with termination  </vt:lpstr>
      <vt:lpstr>Social provisions  and appraisal interviews</vt:lpstr>
      <vt:lpstr>Union representatives  and Works Council</vt:lpstr>
      <vt:lpstr>Union representatives  and Works Council  (continued)</vt:lpstr>
      <vt:lpstr>Miscellaneous</vt:lpstr>
      <vt:lpstr>Don’t forget to vote!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Kamper Vendrup</dc:creator>
  <cp:lastModifiedBy>Josephine Kaasing</cp:lastModifiedBy>
  <cp:revision>8</cp:revision>
  <dcterms:created xsi:type="dcterms:W3CDTF">2023-03-08T09:45:02Z</dcterms:created>
  <dcterms:modified xsi:type="dcterms:W3CDTF">2023-03-27T11:51:36Z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kl0611</vt:lpwstr>
  </property>
  <property fmtid="{D5CDD505-2E9C-101B-9397-08002B2CF9AE}" pid="3" name="DL_AuthorInitials">
    <vt:lpwstr>kl0611</vt:lpwstr>
  </property>
  <property fmtid="{D5CDD505-2E9C-101B-9397-08002B2CF9AE}" pid="4" name="fInit">
    <vt:lpwstr>kl0611</vt:lpwstr>
  </property>
  <property fmtid="{D5CDD505-2E9C-101B-9397-08002B2CF9AE}" pid="5" name="fNavn">
    <vt:lpwstr>Kristian Lind</vt:lpwstr>
  </property>
  <property fmtid="{D5CDD505-2E9C-101B-9397-08002B2CF9AE}" pid="6" name="fTlf">
    <vt:lpwstr>32 66 14 81</vt:lpwstr>
  </property>
  <property fmtid="{D5CDD505-2E9C-101B-9397-08002B2CF9AE}" pid="7" name="fEpost">
    <vt:lpwstr>kl@finansforbundet.dk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0x01010040A1496D3A8EA54D9273947616C000AB</vt:lpwstr>
  </property>
  <property fmtid="{D5CDD505-2E9C-101B-9397-08002B2CF9AE}" pid="25" name="fAfdeling">
    <vt:lpwstr>Havnegade</vt:lpwstr>
  </property>
  <property fmtid="{D5CDD505-2E9C-101B-9397-08002B2CF9AE}" pid="26" name="MediaServiceImageTags">
    <vt:lpwstr/>
  </property>
  <property fmtid="{D5CDD505-2E9C-101B-9397-08002B2CF9AE}" pid="27" name="fKontor">
    <vt:lpwstr>3.16.35</vt:lpwstr>
  </property>
</Properties>
</file>