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8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Juel Mortensen" initials="MJM" lastIdx="1" clrIdx="0">
    <p:extLst>
      <p:ext uri="{19B8F6BF-5375-455C-9EA6-DF929625EA0E}">
        <p15:presenceInfo xmlns:p15="http://schemas.microsoft.com/office/powerpoint/2012/main" userId="S::mj@finansforbundet.dk::4c147f2f-7fbd-40bb-abd3-80f0b4b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6A8"/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962D5-3B59-4149-BA41-C080BEC33472}" v="172" dt="2023-03-16T11:47:14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8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28-03-2023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28-03-2023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t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t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53BA-B667-4080-862F-35DE6FD55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733316"/>
            <a:ext cx="10029600" cy="1974331"/>
          </a:xfrm>
        </p:spPr>
        <p:txBody>
          <a:bodyPr/>
          <a:lstStyle/>
          <a:p>
            <a:r>
              <a:rPr lang="da-DK" dirty="0"/>
              <a:t>Din nye overenskomst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A2A40A-A705-47A9-9B06-A5BD7B3E5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B19724-A88B-7016-173D-B2244AA292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4057" y="3839817"/>
            <a:ext cx="2121486" cy="8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Vilkår ved opsigelse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da-DK" sz="2400" dirty="0">
                <a:latin typeface="+mn-lt"/>
                <a:cs typeface="Calibri Light" panose="020F0302020204030204" pitchFamily="34" charset="0"/>
              </a:rPr>
              <a:t>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Aftalen om afbødeforanstaltninger forlænges og gøres mere tidssvarende, ved at kravet om at et </a:t>
            </a:r>
            <a:r>
              <a:rPr lang="da-DK" dirty="0" err="1"/>
              <a:t>outplacementforløb</a:t>
            </a:r>
            <a:r>
              <a:rPr lang="da-DK" dirty="0"/>
              <a:t> skal koste min. 25.000 kr., erstattes af henvisning til kodeks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Fremover ret til fratrædelsesgodtgørelse selv om medarbejderen har opnået folkepensionsalder eller overgår til pension fra virksomheden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Fremover ikke ret til fratrædelsesgodtgørelse ved saglige opsigelser begrundet i disciplinære forhold</a:t>
            </a:r>
          </a:p>
        </p:txBody>
      </p:sp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19DAAC1E-D5DC-A769-5D3F-04A357CCAC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4" r="648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1182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Sociale bestemmelser 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da-DK" sz="2400" dirty="0">
                <a:latin typeface="+mn-lt"/>
                <a:cs typeface="Calibri Light" panose="020F0302020204030204" pitchFamily="34" charset="0"/>
              </a:rPr>
              <a:t>og udviklingssamtale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Fædre og </a:t>
            </a:r>
            <a:r>
              <a:rPr lang="da-DK" dirty="0" err="1"/>
              <a:t>medmødre</a:t>
            </a:r>
            <a:r>
              <a:rPr lang="da-DK" dirty="0"/>
              <a:t> har fremover mulighed for 26 ugers forældreorlov med løn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Fra 1. januar 2024 gælder dette også medarbejdere, der er tiltænkt en forældrelignende relation til barnet – LGBTQ+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Udviklingssamtalen bør fremover indeholde en drøftelse af livsfaser og realkompetencer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Medarbejdere skal ikke længere indbetale eget pensionsbidrag ved § 42-orlov ved børns sygdom – virksomhed betaler forsat sit bidrag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51C9BAEF-F01B-971D-EDCB-5AB14AC317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r="24560" b="-5263"/>
          <a:stretch/>
        </p:blipFill>
        <p:spPr>
          <a:xfrm>
            <a:off x="6364800" y="0"/>
            <a:ext cx="5824800" cy="6858000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92847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Tillidsrepræsentanter 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da-DK" sz="2400" dirty="0">
                <a:latin typeface="+mn-lt"/>
                <a:cs typeface="Calibri Light" panose="020F0302020204030204" pitchFamily="34" charset="0"/>
              </a:rPr>
              <a:t>og SU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I Samarbejdssamtalen </a:t>
            </a:r>
            <a:r>
              <a:rPr lang="da-DK" dirty="0"/>
              <a:t>er dialogen om </a:t>
            </a:r>
            <a:r>
              <a:rPr lang="da-DK" dirty="0" err="1"/>
              <a:t>TR’s</a:t>
            </a:r>
            <a:r>
              <a:rPr lang="da-DK" dirty="0"/>
              <a:t> løn beskrevet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Orientering til TR ved personsager skal indeholde relevante dokumenter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 deltager i sygefraværssamtaler hvis medlemmet ønsker det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01DAED64-5A8C-16BB-2429-9040BA1BFB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r="7360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2673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Tillidsrepræsentanter 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da-DK" sz="2400" dirty="0">
                <a:latin typeface="+mn-lt"/>
                <a:cs typeface="Calibri Light" panose="020F0302020204030204" pitchFamily="34" charset="0"/>
              </a:rPr>
              <a:t>og SU </a:t>
            </a:r>
            <a:r>
              <a:rPr lang="da-DK" sz="2400" b="0" dirty="0">
                <a:latin typeface="+mn-lt"/>
                <a:cs typeface="Calibri Light" panose="020F0302020204030204" pitchFamily="34" charset="0"/>
              </a:rPr>
              <a:t>(Fortsat)</a:t>
            </a:r>
            <a:endParaRPr lang="da-DK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Fortolkningsbidrag til ”fornøden tid”. Forståelse for at tidsforbrug kan variere efter antal medlemmer, opgaver, perioder, mv.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SU (bank- og realkredit) skal drøfte konsekvenser for medarbejderne ved outsourcing/</a:t>
            </a:r>
            <a:r>
              <a:rPr lang="da-DK" dirty="0" err="1"/>
              <a:t>offshoring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Justering i SU aftalen for sparekasseområdet – fortrinsret til ledige stillinger i 3 måneder for opsagte medarbejdere begrundet i virksomhedens forhold videreføres ikke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01DAED64-5A8C-16BB-2429-9040BA1BFB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r="7360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1381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Diverse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Arbejdsgruppe om dataetik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Arbejdsgruppe om fastholdelse af seniorer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Arbejdsgruppe om EU-direktiver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Fortsat drøftelse af Gruppeliv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E44DACB-E2AB-E8B3-F035-CF7B4C1A71F9}"/>
              </a:ext>
            </a:extLst>
          </p:cNvPr>
          <p:cNvSpPr/>
          <p:nvPr/>
        </p:nvSpPr>
        <p:spPr>
          <a:xfrm>
            <a:off x="6367202" y="0"/>
            <a:ext cx="58247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ladsholder til 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67ABAAF-284D-8378-1B61-4BF7E3553F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10287" r="-4443" b="3588"/>
          <a:stretch/>
        </p:blipFill>
        <p:spPr>
          <a:xfrm>
            <a:off x="1130191" y="1043078"/>
            <a:ext cx="10309967" cy="5910172"/>
          </a:xfrm>
        </p:spPr>
      </p:pic>
    </p:spTree>
    <p:extLst>
      <p:ext uri="{BB962C8B-B14F-4D97-AF65-F5344CB8AC3E}">
        <p14:creationId xmlns:p14="http://schemas.microsoft.com/office/powerpoint/2010/main" val="395984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Assurandørerne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Kravet om indbetaling af </a:t>
            </a:r>
            <a:r>
              <a:rPr lang="da-DK" dirty="0" err="1"/>
              <a:t>egetbidraget</a:t>
            </a:r>
            <a:r>
              <a:rPr lang="da-DK" dirty="0"/>
              <a:t> til pension fjernes ifm. plejeorlov til pasning af børn (§ 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Fratrædelsesgodtgørelse på op til 18 måneders pensionsbidrag, kan nu også udbetales kontant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Minimumslønnen for assurandører nedsættes til 25.000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Alle </a:t>
            </a:r>
            <a:r>
              <a:rPr lang="da-DK" dirty="0" err="1"/>
              <a:t>ROKens</a:t>
            </a:r>
            <a:r>
              <a:rPr lang="da-DK" dirty="0"/>
              <a:t> lønsatser reguleres fremadrettet med samme procentsatser som </a:t>
            </a:r>
            <a:r>
              <a:rPr lang="da-DK" dirty="0" err="1"/>
              <a:t>STOKen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 Afbødeforanstaltningerne videreføres og justeres ift. </a:t>
            </a:r>
            <a:r>
              <a:rPr lang="da-DK" dirty="0" err="1"/>
              <a:t>outplacement</a:t>
            </a:r>
            <a:endParaRPr lang="da-DK" dirty="0"/>
          </a:p>
        </p:txBody>
      </p:sp>
      <p:pic>
        <p:nvPicPr>
          <p:cNvPr id="10" name="Pladsholder til 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990EEC9-8EF0-6EB2-9E45-8926424C73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2" t="158" r="20" b="-158"/>
          <a:stretch/>
        </p:blipFill>
        <p:spPr>
          <a:xfrm>
            <a:off x="6364800" y="0"/>
            <a:ext cx="5824800" cy="6858000"/>
          </a:xfrm>
          <a:solidFill>
            <a:srgbClr val="65C6A8"/>
          </a:solidFill>
        </p:spPr>
      </p:pic>
    </p:spTree>
    <p:extLst>
      <p:ext uri="{BB962C8B-B14F-4D97-AF65-F5344CB8AC3E}">
        <p14:creationId xmlns:p14="http://schemas.microsoft.com/office/powerpoint/2010/main" val="220162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744800" cy="576000"/>
          </a:xfrm>
        </p:spPr>
        <p:txBody>
          <a:bodyPr anchor="t">
            <a:normAutofit/>
          </a:bodyPr>
          <a:lstStyle/>
          <a:p>
            <a:r>
              <a:rPr lang="da-DK"/>
              <a:t>Husk at stemme!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>
            <a:normAutofit fontScale="925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Det er din overenskomst, så husk at stemme!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Urafstemningen løber fra d. 16. til d. 31. marts kl. 14 – hvis overenskomsten vedtages, træder den i kraft 1. april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Du har fået direkte besked via mail eller i din </a:t>
            </a:r>
            <a:r>
              <a:rPr lang="da-DK" dirty="0" err="1"/>
              <a:t>e-boks</a:t>
            </a:r>
            <a:r>
              <a:rPr lang="da-DK" dirty="0"/>
              <a:t> – og det er nemt, anonymt og sikkert at stemme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Læs meget mere om indholdet på finansforbundet.dk/OK23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Har du ikke stemt? Så gør det nu med det samme -&gt;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8F9CFFC-B338-8185-1518-C9CAF135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00" y="516600"/>
            <a:ext cx="5824800" cy="582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8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/>
              <a:t>Overenskomstens løbetid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2-årig fra den 1. april 2023 ved døgnets begyndelse til den 31. marts 2025 ved døgnets afslutning.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360187B3-1563-AB23-7C0A-ED5C0CE5C9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0" t="-5712" r="4797" b="-5712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3926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/>
              <a:t>Løn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Lønregulering STOK: 4,5 % i 2023 og 3,7 % i 2024, dog mulighed for 1 % i pulje i 2024 på STOK virksomheder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Lønregulering VOK: Minimum 3 % i 2023 og </a:t>
            </a:r>
            <a:br>
              <a:rPr lang="da-DK" dirty="0"/>
            </a:br>
            <a:r>
              <a:rPr lang="da-DK" dirty="0"/>
              <a:t>2,2 % i 2024, dog mulighed for 1,5 % i pulje i hhv. 2023 og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Faste satser: Reguleres med 4,5 % i 2023 og </a:t>
            </a:r>
            <a:br>
              <a:rPr lang="da-DK" dirty="0"/>
            </a:br>
            <a:r>
              <a:rPr lang="da-DK" dirty="0"/>
              <a:t>3,7 % i 2024 og rundes af til nærmeste 5 kr.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3567623-C5D6-14A6-5886-4D06A0C96471}"/>
              </a:ext>
            </a:extLst>
          </p:cNvPr>
          <p:cNvSpPr/>
          <p:nvPr/>
        </p:nvSpPr>
        <p:spPr>
          <a:xfrm>
            <a:off x="6364027" y="0"/>
            <a:ext cx="58247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ladsholder til billede 11">
            <a:extLst>
              <a:ext uri="{FF2B5EF4-FFF2-40B4-BE49-F238E27FC236}">
                <a16:creationId xmlns:a16="http://schemas.microsoft.com/office/drawing/2014/main" id="{ADC9D25A-8AB8-2D21-7038-A291954968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-19507" r="-2964" b="8630"/>
          <a:stretch/>
        </p:blipFill>
        <p:spPr>
          <a:xfrm>
            <a:off x="3360738" y="0"/>
            <a:ext cx="882808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648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90B88E8-6097-D286-7EEA-A3113B36E52C}"/>
              </a:ext>
            </a:extLst>
          </p:cNvPr>
          <p:cNvSpPr/>
          <p:nvPr/>
        </p:nvSpPr>
        <p:spPr>
          <a:xfrm>
            <a:off x="6364027" y="0"/>
            <a:ext cx="58247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/>
              <a:t>Løn </a:t>
            </a:r>
            <a:r>
              <a:rPr lang="da-DK" b="0" dirty="0"/>
              <a:t>(fortsat)</a:t>
            </a:r>
            <a:br>
              <a:rPr lang="da-DK" b="0" dirty="0"/>
            </a:br>
            <a:endParaRPr lang="da-DK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Lønudbetaling: Mulighed for lokalaftale om </a:t>
            </a:r>
            <a:r>
              <a:rPr lang="da-DK" dirty="0" err="1"/>
              <a:t>bagudløn</a:t>
            </a:r>
            <a:r>
              <a:rPr lang="da-DK" dirty="0"/>
              <a:t>. Hvis eksisterende medarbejdere omfattes – overgangsordning!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Pension: Præcisering af pensionsprotokollat. Pensionen udbetales når man forlader arbejdsmarkedet for at gå på alderspension, med undtagelse af specifikke tilfælde og hvis der gives dispensation.</a:t>
            </a:r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10FDDA9B-E86F-4529-1803-2EBF133A6B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-19507" r="-2964" b="8630"/>
          <a:stretch/>
        </p:blipFill>
        <p:spPr>
          <a:xfrm>
            <a:off x="3360738" y="0"/>
            <a:ext cx="882808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1573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 err="1"/>
              <a:t>Jobløn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Overgang til </a:t>
            </a:r>
            <a:r>
              <a:rPr lang="da-DK" dirty="0" err="1"/>
              <a:t>jobløn</a:t>
            </a:r>
            <a:r>
              <a:rPr lang="da-DK" dirty="0"/>
              <a:t>: Overgangsbestemmelsen indsættes i overenskomsten og er dermed permanent – Lokalaftale med udgangspunkt i seneste 24 måneders merarbejde og genetillæg, altså omkostningsneutralt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Joblønsgrænse</a:t>
            </a:r>
            <a:r>
              <a:rPr lang="da-DK" dirty="0"/>
              <a:t>: Reguleres ikke i 2023 men med 3,7 % i 2024 (56.050/47.600)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D81AF206-E428-A351-74EC-05D8F30012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6" r="2890"/>
          <a:stretch/>
        </p:blipFill>
        <p:spPr>
          <a:xfrm>
            <a:off x="6364800" y="0"/>
            <a:ext cx="5824800" cy="6858000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4122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Arbejdstid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Ligestilling af opsigelsesvarsler i §§ 6 og 7: Medarbejderens og virksomhedens opsigelse af individuelt aftalt arbejdstid ensrettes til 3 måneder begge veje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Særlige arbejdsopgaver af markedsføringsmæssig art: §10 om særlige arbejdsopgaver udgår. Fremadrettet skal denne type arbejdsopgaver aflønnes som de almindelige arbejdstidsregler §§ 5-9</a:t>
            </a:r>
          </a:p>
        </p:txBody>
      </p:sp>
      <p:pic>
        <p:nvPicPr>
          <p:cNvPr id="10" name="Pladsholder til billede 9" descr="Et billede, der indeholder ur&#10;&#10;Automatisk genereret beskrivelse">
            <a:extLst>
              <a:ext uri="{FF2B5EF4-FFF2-40B4-BE49-F238E27FC236}">
                <a16:creationId xmlns:a16="http://schemas.microsoft.com/office/drawing/2014/main" id="{4632B39B-BAB1-769F-6AC4-88FB0CA9BE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r="469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6391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Arbejdstid </a:t>
            </a:r>
            <a:r>
              <a:rPr lang="da-DK" b="0" dirty="0"/>
              <a:t>(Fortsat)</a:t>
            </a:r>
            <a:br>
              <a:rPr lang="da-DK" b="0" dirty="0"/>
            </a:br>
            <a:r>
              <a:rPr lang="da-DK" dirty="0"/>
              <a:t> 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Timebankens regler justeres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Timebankens maksimum saldo nedsættes fra 481 – 400 timer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Saldoen skal drøftes ved stillingsskifte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Overskydende timer ift. den gældende saldo i virksomheden udbetales automatisk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Medarbejderen kan fremover afspadsere op til 5 dage i stedet for 3 dage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Overgangsordning indtil 30/11 2023 for medarbejdere med saldo over 400 timer eller det lokalt aftalte maksimum</a:t>
            </a:r>
          </a:p>
        </p:txBody>
      </p:sp>
      <p:pic>
        <p:nvPicPr>
          <p:cNvPr id="8" name="Pladsholder til billede 9" descr="Et billede, der indeholder ur">
            <a:extLst>
              <a:ext uri="{FF2B5EF4-FFF2-40B4-BE49-F238E27FC236}">
                <a16:creationId xmlns:a16="http://schemas.microsoft.com/office/drawing/2014/main" id="{BBA10696-F09A-9C04-66AA-A94940DD2E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r="469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7801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Ferieregler ift. finansbachelorer og it-aspiranter.</a:t>
            </a:r>
          </a:p>
          <a:p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 den nye ferielov og indførelsen af samtidighedsferie er disse medarbejderes særlige behov ift. Ferie, tilgodeset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betyder, at særreglerne om ferie på forskud i § 66, stk. 4 og henvisningen i § 67 til §§ 52 og 53  kan slettes</a:t>
            </a:r>
          </a:p>
        </p:txBody>
      </p:sp>
      <p:pic>
        <p:nvPicPr>
          <p:cNvPr id="9" name="Pladsholder til billede 9" descr="Et billede, der indeholder ur">
            <a:extLst>
              <a:ext uri="{FF2B5EF4-FFF2-40B4-BE49-F238E27FC236}">
                <a16:creationId xmlns:a16="http://schemas.microsoft.com/office/drawing/2014/main" id="{04D1CE8A-422D-A9CF-70E1-15AD22B300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r="469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7C6B493-449D-2B6D-9958-C66F0A24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744800" cy="576000"/>
          </a:xfrm>
        </p:spPr>
        <p:txBody>
          <a:bodyPr/>
          <a:lstStyle/>
          <a:p>
            <a:r>
              <a:rPr lang="da-DK" dirty="0"/>
              <a:t>Arbejdstid </a:t>
            </a:r>
            <a:r>
              <a:rPr lang="da-DK" b="0" dirty="0"/>
              <a:t>(Fortsat)</a:t>
            </a:r>
            <a:br>
              <a:rPr lang="da-DK" b="0" dirty="0"/>
            </a:br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677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6C9D690-1B54-485F-48D7-4CC16A566F8B}"/>
              </a:ext>
            </a:extLst>
          </p:cNvPr>
          <p:cNvSpPr/>
          <p:nvPr/>
        </p:nvSpPr>
        <p:spPr>
          <a:xfrm>
            <a:off x="6367202" y="0"/>
            <a:ext cx="58272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ladsholder til billede 8" descr="Et billede, der indeholder tekst">
            <a:extLst>
              <a:ext uri="{FF2B5EF4-FFF2-40B4-BE49-F238E27FC236}">
                <a16:creationId xmlns:a16="http://schemas.microsoft.com/office/drawing/2014/main" id="{96BB19DB-47FC-89C3-2C6A-F7228662B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93" t="-24609" r="16" b="1"/>
          <a:stretch/>
        </p:blipFill>
        <p:spPr>
          <a:xfrm>
            <a:off x="3175" y="0"/>
            <a:ext cx="12188825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>
                <a:latin typeface="+mn-lt"/>
                <a:cs typeface="Calibri Light" panose="020F0302020204030204" pitchFamily="34" charset="0"/>
              </a:rPr>
              <a:t>Distancearbejde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da-DK" sz="2400" dirty="0">
                <a:latin typeface="+mn-lt"/>
                <a:cs typeface="Calibri Light" panose="020F0302020204030204" pitchFamily="34" charset="0"/>
              </a:rPr>
              <a:t>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Frivilligt for både medarbejder og virksomhed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”Rammeaftale” kan anvendes direkte eller der kan indgås lokalaftale, der fraviger rammeaftalen</a:t>
            </a:r>
          </a:p>
          <a:p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Samme OK-bestemmelser som når der </a:t>
            </a:r>
            <a:br>
              <a:rPr lang="da-DK" dirty="0"/>
            </a:br>
            <a:r>
              <a:rPr lang="da-DK" dirty="0"/>
              <a:t>arbejdes fra virksomhed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Ret til arbejdsstation på </a:t>
            </a:r>
            <a:br>
              <a:rPr lang="da-DK" dirty="0"/>
            </a:br>
            <a:r>
              <a:rPr lang="da-DK" dirty="0"/>
              <a:t>arbejdsplads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Virksomhed betaler </a:t>
            </a:r>
            <a:br>
              <a:rPr lang="da-DK" dirty="0"/>
            </a:br>
            <a:r>
              <a:rPr lang="da-DK" dirty="0"/>
              <a:t>udstyr, merudgifter, </a:t>
            </a:r>
            <a:br>
              <a:rPr lang="da-DK" dirty="0"/>
            </a:br>
            <a:r>
              <a:rPr lang="da-DK" dirty="0"/>
              <a:t>forsikringer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Ikke længere krav om </a:t>
            </a:r>
            <a:br>
              <a:rPr lang="da-DK" dirty="0"/>
            </a:br>
            <a:r>
              <a:rPr lang="da-DK" dirty="0"/>
              <a:t>skriftlig individuel aftale</a:t>
            </a:r>
          </a:p>
        </p:txBody>
      </p:sp>
    </p:spTree>
    <p:extLst>
      <p:ext uri="{BB962C8B-B14F-4D97-AF65-F5344CB8AC3E}">
        <p14:creationId xmlns:p14="http://schemas.microsoft.com/office/powerpoint/2010/main" val="117201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FF" id="{AF137C8B-7C99-4B45-9408-EF2D8E6250B1}" vid="{69E27624-CD8C-43C7-8BDE-B35E8BE404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C46095-D117-42E6-9BBA-C78F4D89B3F5}">
  <we:reference id="b0430364-2ab6-47cd-907e-f8b72239b204" version="3.19.222.0" store="EXCatalog" storeType="EXCatalog"/>
  <we:alternateReferences>
    <we:reference id="WA200000729" version="3.19.222.0" store="da-DK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a096f6-4e3e-4807-8096-67135a29f4c6">
      <Terms xmlns="http://schemas.microsoft.com/office/infopath/2007/PartnerControls"/>
    </lcf76f155ced4ddcb4097134ff3c332f>
    <TaxCatchAll xmlns="9097560f-8df2-447b-9140-53740ea216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A1496D3A8EA54D9273947616C000AB" ma:contentTypeVersion="14" ma:contentTypeDescription="Opret et nyt dokument." ma:contentTypeScope="" ma:versionID="5f0a0980c62b63b8967fc7589760246b">
  <xsd:schema xmlns:xsd="http://www.w3.org/2001/XMLSchema" xmlns:xs="http://www.w3.org/2001/XMLSchema" xmlns:p="http://schemas.microsoft.com/office/2006/metadata/properties" xmlns:ns2="9097560f-8df2-447b-9140-53740ea216f5" xmlns:ns3="dea096f6-4e3e-4807-8096-67135a29f4c6" targetNamespace="http://schemas.microsoft.com/office/2006/metadata/properties" ma:root="true" ma:fieldsID="9c10f675baa589e961f438b6b6e6d75e" ns2:_="" ns3:_="">
    <xsd:import namespace="9097560f-8df2-447b-9140-53740ea216f5"/>
    <xsd:import namespace="dea096f6-4e3e-4807-8096-67135a29f4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7560f-8df2-447b-9140-53740ea216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4b09754-4f70-481d-b0fe-ab8d8781bdf8}" ma:internalName="TaxCatchAll" ma:showField="CatchAllData" ma:web="9097560f-8df2-447b-9140-53740ea216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096f6-4e3e-4807-8096-67135a29f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8EA25-88D5-4481-8E3E-F7953A2444BE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3/fields"/>
    <ds:schemaRef ds:uri="dea096f6-4e3e-4807-8096-67135a29f4c6"/>
    <ds:schemaRef ds:uri="9097560f-8df2-447b-9140-53740ea216f5"/>
  </ds:schemaRefs>
</ds:datastoreItem>
</file>

<file path=customXml/itemProps2.xml><?xml version="1.0" encoding="utf-8"?>
<ds:datastoreItem xmlns:ds="http://schemas.openxmlformats.org/officeDocument/2006/customXml" ds:itemID="{03B1AB8D-8BD3-4F4E-A7D0-DF8A3A774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7560f-8df2-447b-9140-53740ea216f5"/>
    <ds:schemaRef ds:uri="dea096f6-4e3e-4807-8096-67135a29f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597</TotalTime>
  <Words>815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18" baseType="lpstr">
      <vt:lpstr>Arial</vt:lpstr>
      <vt:lpstr>Office-tema</vt:lpstr>
      <vt:lpstr>Din nye overenskomst</vt:lpstr>
      <vt:lpstr>Overenskomstens løbetid  </vt:lpstr>
      <vt:lpstr>Løn  </vt:lpstr>
      <vt:lpstr>Løn (fortsat) </vt:lpstr>
      <vt:lpstr>Jobløn </vt:lpstr>
      <vt:lpstr>Arbejdstid  </vt:lpstr>
      <vt:lpstr>Arbejdstid (Fortsat)   </vt:lpstr>
      <vt:lpstr>Arbejdstid (Fortsat)   </vt:lpstr>
      <vt:lpstr>Distancearbejde  </vt:lpstr>
      <vt:lpstr>Vilkår ved opsigelse  </vt:lpstr>
      <vt:lpstr>Sociale bestemmelser  og udviklingssamtale</vt:lpstr>
      <vt:lpstr>Tillidsrepræsentanter  og SU</vt:lpstr>
      <vt:lpstr>Tillidsrepræsentanter  og SU (Fortsat)</vt:lpstr>
      <vt:lpstr>Diverse</vt:lpstr>
      <vt:lpstr>Assurandørerne</vt:lpstr>
      <vt:lpstr>Husk at stemme!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Kamper Vendrup</dc:creator>
  <cp:lastModifiedBy>Liva Stamer Sæbye</cp:lastModifiedBy>
  <cp:revision>7</cp:revision>
  <dcterms:created xsi:type="dcterms:W3CDTF">2023-03-08T09:45:02Z</dcterms:created>
  <dcterms:modified xsi:type="dcterms:W3CDTF">2023-03-28T07:57:52Z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lss</vt:lpwstr>
  </property>
  <property fmtid="{D5CDD505-2E9C-101B-9397-08002B2CF9AE}" pid="3" name="DL_AuthorInitials">
    <vt:lpwstr>lss</vt:lpwstr>
  </property>
  <property fmtid="{D5CDD505-2E9C-101B-9397-08002B2CF9AE}" pid="4" name="fInit">
    <vt:lpwstr>lss</vt:lpwstr>
  </property>
  <property fmtid="{D5CDD505-2E9C-101B-9397-08002B2CF9AE}" pid="5" name="fNavn">
    <vt:lpwstr>Liva Stamer Sæbye</vt:lpwstr>
  </property>
  <property fmtid="{D5CDD505-2E9C-101B-9397-08002B2CF9AE}" pid="6" name="fTlf">
    <vt:lpwstr>32 66 13 52</vt:lpwstr>
  </property>
  <property fmtid="{D5CDD505-2E9C-101B-9397-08002B2CF9AE}" pid="7" name="fEpost">
    <vt:lpwstr>lss@finansforbundet.dk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0x01010040A1496D3A8EA54D9273947616C000AB</vt:lpwstr>
  </property>
  <property fmtid="{D5CDD505-2E9C-101B-9397-08002B2CF9AE}" pid="25" name="fAfdeling">
    <vt:lpwstr>Havnegade</vt:lpwstr>
  </property>
  <property fmtid="{D5CDD505-2E9C-101B-9397-08002B2CF9AE}" pid="26" name="MediaServiceImageTags">
    <vt:lpwstr/>
  </property>
  <property fmtid="{D5CDD505-2E9C-101B-9397-08002B2CF9AE}" pid="27" name="fKontor">
    <vt:lpwstr>3.16.35</vt:lpwstr>
  </property>
</Properties>
</file>